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84" r:id="rId2"/>
    <p:sldId id="285" r:id="rId3"/>
    <p:sldId id="286" r:id="rId4"/>
    <p:sldId id="287" r:id="rId5"/>
    <p:sldId id="264" r:id="rId6"/>
    <p:sldId id="298" r:id="rId7"/>
    <p:sldId id="299" r:id="rId8"/>
    <p:sldId id="300" r:id="rId9"/>
    <p:sldId id="291" r:id="rId10"/>
    <p:sldId id="292" r:id="rId11"/>
    <p:sldId id="293" r:id="rId12"/>
    <p:sldId id="294" r:id="rId13"/>
    <p:sldId id="290" r:id="rId14"/>
    <p:sldId id="295" r:id="rId15"/>
    <p:sldId id="296" r:id="rId16"/>
  </p:sldIdLst>
  <p:sldSz cx="9144000" cy="6858000" type="screen4x3"/>
  <p:notesSz cx="7102475" cy="89916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A5CA"/>
    <a:srgbClr val="5F5F5F"/>
    <a:srgbClr val="AAC1DA"/>
    <a:srgbClr val="D1DBEB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449" autoAdjust="0"/>
    <p:restoredTop sz="94660" autoAdjust="0"/>
  </p:normalViewPr>
  <p:slideViewPr>
    <p:cSldViewPr>
      <p:cViewPr varScale="1">
        <p:scale>
          <a:sx n="65" d="100"/>
          <a:sy n="65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16376F-8819-46EF-BBB4-4655A3ADBFE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D952F5-68FC-4623-8510-AC30EC7390E1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b="1" u="sng" dirty="0" smtClean="0"/>
            <a:t>Легко</a:t>
          </a:r>
          <a:endParaRPr lang="ru-RU" b="1" dirty="0" smtClean="0"/>
        </a:p>
        <a:p>
          <a:r>
            <a:rPr lang="ru-RU" b="1" dirty="0" smtClean="0"/>
            <a:t>Проще, чем Вы думали</a:t>
          </a:r>
        </a:p>
      </dgm:t>
    </dgm:pt>
    <dgm:pt modelId="{BED81E6D-6ECF-411F-A08A-3CDBA0A0786E}" type="parTrans" cxnId="{905CCB82-BBD6-4B72-9358-C73A2C567106}">
      <dgm:prSet/>
      <dgm:spPr/>
      <dgm:t>
        <a:bodyPr/>
        <a:lstStyle/>
        <a:p>
          <a:endParaRPr lang="ru-RU"/>
        </a:p>
      </dgm:t>
    </dgm:pt>
    <dgm:pt modelId="{D64D5613-9BB8-4CB1-AC81-642B609BEDAC}" type="sibTrans" cxnId="{905CCB82-BBD6-4B72-9358-C73A2C567106}">
      <dgm:prSet/>
      <dgm:spPr/>
      <dgm:t>
        <a:bodyPr/>
        <a:lstStyle/>
        <a:p>
          <a:endParaRPr lang="ru-RU"/>
        </a:p>
      </dgm:t>
    </dgm:pt>
    <dgm:pt modelId="{95D1F6CD-E13B-4760-8381-4B282679B4FE}">
      <dgm:prSet phldrT="[Текст]" custT="1"/>
      <dgm:spPr/>
      <dgm:t>
        <a:bodyPr/>
        <a:lstStyle/>
        <a:p>
          <a:r>
            <a:rPr lang="ru-RU" sz="1600" b="1" dirty="0" smtClean="0"/>
            <a:t>Не требуется обучение</a:t>
          </a:r>
          <a:r>
            <a:rPr lang="ru-RU" sz="1600" b="0" dirty="0" smtClean="0"/>
            <a:t>.</a:t>
          </a:r>
          <a:endParaRPr lang="ru-RU" sz="1600" b="0" dirty="0"/>
        </a:p>
      </dgm:t>
    </dgm:pt>
    <dgm:pt modelId="{B6350F2A-C95E-494A-BC2E-787F2824CE9C}" type="parTrans" cxnId="{F441CC9D-1AF4-4516-BAEC-98BA068E7DE4}">
      <dgm:prSet/>
      <dgm:spPr/>
      <dgm:t>
        <a:bodyPr/>
        <a:lstStyle/>
        <a:p>
          <a:endParaRPr lang="ru-RU"/>
        </a:p>
      </dgm:t>
    </dgm:pt>
    <dgm:pt modelId="{18CEA7B1-6468-45EB-A2F4-BBBEB79637DD}" type="sibTrans" cxnId="{F441CC9D-1AF4-4516-BAEC-98BA068E7DE4}">
      <dgm:prSet/>
      <dgm:spPr/>
      <dgm:t>
        <a:bodyPr/>
        <a:lstStyle/>
        <a:p>
          <a:endParaRPr lang="ru-RU"/>
        </a:p>
      </dgm:t>
    </dgm:pt>
    <dgm:pt modelId="{41CB3601-B91A-498B-97D5-8FD147AF0F8B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b="1" u="sng" dirty="0" smtClean="0"/>
            <a:t>Удобно</a:t>
          </a:r>
        </a:p>
        <a:p>
          <a:r>
            <a:rPr lang="ru-RU" b="1" dirty="0" smtClean="0"/>
            <a:t>Мы на связи</a:t>
          </a:r>
          <a:endParaRPr lang="ru-RU" b="1" dirty="0"/>
        </a:p>
      </dgm:t>
    </dgm:pt>
    <dgm:pt modelId="{31329815-EB91-4017-A7E4-9F0D4A3BFA09}" type="parTrans" cxnId="{0F0514BA-EBE6-4B46-B139-1B635672ADC5}">
      <dgm:prSet/>
      <dgm:spPr/>
      <dgm:t>
        <a:bodyPr/>
        <a:lstStyle/>
        <a:p>
          <a:endParaRPr lang="ru-RU"/>
        </a:p>
      </dgm:t>
    </dgm:pt>
    <dgm:pt modelId="{7399C382-54C5-4805-83EB-ABDB9C8042D5}" type="sibTrans" cxnId="{0F0514BA-EBE6-4B46-B139-1B635672ADC5}">
      <dgm:prSet/>
      <dgm:spPr/>
      <dgm:t>
        <a:bodyPr/>
        <a:lstStyle/>
        <a:p>
          <a:endParaRPr lang="ru-RU"/>
        </a:p>
      </dgm:t>
    </dgm:pt>
    <dgm:pt modelId="{9590A0DA-AEF6-4B3C-B598-73777086DB5E}">
      <dgm:prSet phldrT="[Текст]" custT="1"/>
      <dgm:spPr/>
      <dgm:t>
        <a:bodyPr/>
        <a:lstStyle/>
        <a:p>
          <a:r>
            <a:rPr lang="ru-RU" sz="1600" b="0" dirty="0" smtClean="0"/>
            <a:t>Мы готовы предложить Вам лучший сервис, закрепляя </a:t>
          </a:r>
          <a:r>
            <a:rPr lang="ru-RU" sz="1600" b="1" dirty="0" smtClean="0"/>
            <a:t>за каждым пользователем персонального менеджера</a:t>
          </a:r>
          <a:r>
            <a:rPr lang="ru-RU" sz="1600" b="0" dirty="0" smtClean="0"/>
            <a:t>, который оперативно решает все Ваши вопросы. </a:t>
          </a:r>
          <a:endParaRPr lang="ru-RU" sz="1600" b="0" dirty="0"/>
        </a:p>
      </dgm:t>
    </dgm:pt>
    <dgm:pt modelId="{2D979B04-3107-4043-99F3-CA3A6E9273AD}" type="parTrans" cxnId="{CB2004ED-CB01-4707-8B3B-2673BA3A21F7}">
      <dgm:prSet/>
      <dgm:spPr/>
      <dgm:t>
        <a:bodyPr/>
        <a:lstStyle/>
        <a:p>
          <a:endParaRPr lang="ru-RU"/>
        </a:p>
      </dgm:t>
    </dgm:pt>
    <dgm:pt modelId="{9A16DCA5-45FD-4CBD-987C-1065180FAFF5}" type="sibTrans" cxnId="{CB2004ED-CB01-4707-8B3B-2673BA3A21F7}">
      <dgm:prSet/>
      <dgm:spPr/>
      <dgm:t>
        <a:bodyPr/>
        <a:lstStyle/>
        <a:p>
          <a:endParaRPr lang="ru-RU"/>
        </a:p>
      </dgm:t>
    </dgm:pt>
    <dgm:pt modelId="{FC57BF3F-B3B6-4D17-90F1-1C752B3C838F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b="1" u="sng" dirty="0" smtClean="0"/>
            <a:t>Доступно</a:t>
          </a:r>
        </a:p>
        <a:p>
          <a:r>
            <a:rPr lang="ru-RU" b="1" dirty="0" smtClean="0"/>
            <a:t>Снижаем цены</a:t>
          </a:r>
          <a:endParaRPr lang="ru-RU" b="1" dirty="0"/>
        </a:p>
      </dgm:t>
    </dgm:pt>
    <dgm:pt modelId="{225D4A0F-3DAF-42F5-B0F4-8541A2B261BC}" type="parTrans" cxnId="{84A189A2-9F99-41F2-BB90-25B5506B1829}">
      <dgm:prSet/>
      <dgm:spPr/>
      <dgm:t>
        <a:bodyPr/>
        <a:lstStyle/>
        <a:p>
          <a:endParaRPr lang="ru-RU"/>
        </a:p>
      </dgm:t>
    </dgm:pt>
    <dgm:pt modelId="{E80FAA7C-893B-4395-8B66-16D34F76353B}" type="sibTrans" cxnId="{84A189A2-9F99-41F2-BB90-25B5506B1829}">
      <dgm:prSet/>
      <dgm:spPr/>
      <dgm:t>
        <a:bodyPr/>
        <a:lstStyle/>
        <a:p>
          <a:endParaRPr lang="ru-RU"/>
        </a:p>
      </dgm:t>
    </dgm:pt>
    <dgm:pt modelId="{54552616-D26C-4D9E-923E-B408E8F0FDDB}">
      <dgm:prSet phldrT="[Текст]" custT="1"/>
      <dgm:spPr/>
      <dgm:t>
        <a:bodyPr/>
        <a:lstStyle/>
        <a:p>
          <a:r>
            <a:rPr lang="ru-RU" sz="1600" b="0" dirty="0" smtClean="0"/>
            <a:t>В рамках действия лицензии </a:t>
          </a:r>
          <a:r>
            <a:rPr lang="ru-RU" sz="1600" b="1" dirty="0" smtClean="0"/>
            <a:t>обновления и поддержка предоставляются бесплатно</a:t>
          </a:r>
          <a:r>
            <a:rPr lang="ru-RU" sz="1600" b="0" dirty="0" smtClean="0"/>
            <a:t>, в отличие от решений других разработчиков.</a:t>
          </a:r>
          <a:endParaRPr lang="ru-RU" sz="1600" b="0" dirty="0"/>
        </a:p>
      </dgm:t>
    </dgm:pt>
    <dgm:pt modelId="{3F5D52E3-4FFD-4B3C-9A71-47B931DB2F34}" type="parTrans" cxnId="{FB888EC3-244C-44EA-9C31-8C569117D7CA}">
      <dgm:prSet/>
      <dgm:spPr/>
      <dgm:t>
        <a:bodyPr/>
        <a:lstStyle/>
        <a:p>
          <a:endParaRPr lang="ru-RU"/>
        </a:p>
      </dgm:t>
    </dgm:pt>
    <dgm:pt modelId="{882E08EE-99BB-463D-A2D1-D1E7B6C8FCF4}" type="sibTrans" cxnId="{FB888EC3-244C-44EA-9C31-8C569117D7CA}">
      <dgm:prSet/>
      <dgm:spPr/>
      <dgm:t>
        <a:bodyPr/>
        <a:lstStyle/>
        <a:p>
          <a:endParaRPr lang="ru-RU"/>
        </a:p>
      </dgm:t>
    </dgm:pt>
    <dgm:pt modelId="{87B2DC7F-7DD2-4224-825C-D6B8C761BCA6}">
      <dgm:prSet phldrT="[Текст]" custT="1"/>
      <dgm:spPr/>
      <dgm:t>
        <a:bodyPr/>
        <a:lstStyle/>
        <a:p>
          <a:r>
            <a:rPr lang="ru-RU" sz="1600" b="0" dirty="0" smtClean="0"/>
            <a:t>Можно запустить решение и сразу начать работать</a:t>
          </a:r>
          <a:endParaRPr lang="ru-RU" sz="1600" b="0" dirty="0"/>
        </a:p>
      </dgm:t>
    </dgm:pt>
    <dgm:pt modelId="{9929DF25-1E57-4306-97CE-18F85849298D}" type="parTrans" cxnId="{4B7A96D9-4549-4F6A-B9CA-8F8BB2C2EF74}">
      <dgm:prSet/>
      <dgm:spPr/>
      <dgm:t>
        <a:bodyPr/>
        <a:lstStyle/>
        <a:p>
          <a:endParaRPr lang="ru-RU"/>
        </a:p>
      </dgm:t>
    </dgm:pt>
    <dgm:pt modelId="{17F8FEC0-A3E3-4B5B-890C-D200226F82FD}" type="sibTrans" cxnId="{4B7A96D9-4549-4F6A-B9CA-8F8BB2C2EF74}">
      <dgm:prSet/>
      <dgm:spPr/>
      <dgm:t>
        <a:bodyPr/>
        <a:lstStyle/>
        <a:p>
          <a:endParaRPr lang="ru-RU"/>
        </a:p>
      </dgm:t>
    </dgm:pt>
    <dgm:pt modelId="{37DE7F07-64D7-4191-B36C-4E92444A97B5}">
      <dgm:prSet phldrT="[Текст]" custT="1"/>
      <dgm:spPr/>
      <dgm:t>
        <a:bodyPr/>
        <a:lstStyle/>
        <a:p>
          <a:r>
            <a:rPr lang="ru-RU" sz="1600" b="0" dirty="0" smtClean="0"/>
            <a:t>Нет требований по наличию у Вас дополнительного программного обеспечения. </a:t>
          </a:r>
          <a:endParaRPr lang="ru-RU" sz="1600" b="0" dirty="0"/>
        </a:p>
      </dgm:t>
    </dgm:pt>
    <dgm:pt modelId="{E8E84253-E0E2-4232-AAD6-D31700D3C8B5}" type="parTrans" cxnId="{440D7D8E-5A3D-48D3-AB90-8271B6100102}">
      <dgm:prSet/>
      <dgm:spPr/>
      <dgm:t>
        <a:bodyPr/>
        <a:lstStyle/>
        <a:p>
          <a:endParaRPr lang="ru-RU"/>
        </a:p>
      </dgm:t>
    </dgm:pt>
    <dgm:pt modelId="{D45BD69D-ED84-4546-A44E-EA04989CE41A}" type="sibTrans" cxnId="{440D7D8E-5A3D-48D3-AB90-8271B6100102}">
      <dgm:prSet/>
      <dgm:spPr/>
      <dgm:t>
        <a:bodyPr/>
        <a:lstStyle/>
        <a:p>
          <a:endParaRPr lang="ru-RU"/>
        </a:p>
      </dgm:t>
    </dgm:pt>
    <dgm:pt modelId="{13156516-DB00-4B16-B0A1-4267AFEE3D1A}" type="pres">
      <dgm:prSet presAssocID="{2816376F-8819-46EF-BBB4-4655A3ADBFE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04DFC8-DFAC-4461-AC2A-E000244982D3}" type="pres">
      <dgm:prSet presAssocID="{62D952F5-68FC-4623-8510-AC30EC7390E1}" presName="composite" presStyleCnt="0"/>
      <dgm:spPr/>
    </dgm:pt>
    <dgm:pt modelId="{22FB0828-8224-4DE5-8481-FA7F21F2CD96}" type="pres">
      <dgm:prSet presAssocID="{62D952F5-68FC-4623-8510-AC30EC7390E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A2789C-F42E-4A0F-9101-CCBB95D52EE2}" type="pres">
      <dgm:prSet presAssocID="{62D952F5-68FC-4623-8510-AC30EC7390E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969E0-6DB3-415C-8AF0-4EC00CFFF29C}" type="pres">
      <dgm:prSet presAssocID="{D64D5613-9BB8-4CB1-AC81-642B609BEDAC}" presName="space" presStyleCnt="0"/>
      <dgm:spPr/>
    </dgm:pt>
    <dgm:pt modelId="{18D3420C-B9E9-47EB-B19B-839AA039FA54}" type="pres">
      <dgm:prSet presAssocID="{41CB3601-B91A-498B-97D5-8FD147AF0F8B}" presName="composite" presStyleCnt="0"/>
      <dgm:spPr/>
    </dgm:pt>
    <dgm:pt modelId="{F8761AF9-9A34-4203-B400-BE945FAD85A4}" type="pres">
      <dgm:prSet presAssocID="{41CB3601-B91A-498B-97D5-8FD147AF0F8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2BFD3A-A309-42A4-9B05-B7F79F8914B5}" type="pres">
      <dgm:prSet presAssocID="{41CB3601-B91A-498B-97D5-8FD147AF0F8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F90332-10BE-4E1D-AE20-60D235C6F50F}" type="pres">
      <dgm:prSet presAssocID="{7399C382-54C5-4805-83EB-ABDB9C8042D5}" presName="space" presStyleCnt="0"/>
      <dgm:spPr/>
    </dgm:pt>
    <dgm:pt modelId="{5661F089-100E-43C4-89DF-2ECBF065D958}" type="pres">
      <dgm:prSet presAssocID="{FC57BF3F-B3B6-4D17-90F1-1C752B3C838F}" presName="composite" presStyleCnt="0"/>
      <dgm:spPr/>
    </dgm:pt>
    <dgm:pt modelId="{F7670147-43DA-45CB-97F7-777615080F9E}" type="pres">
      <dgm:prSet presAssocID="{FC57BF3F-B3B6-4D17-90F1-1C752B3C838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229F3D-4629-468A-8D96-C10CA17E90E5}" type="pres">
      <dgm:prSet presAssocID="{FC57BF3F-B3B6-4D17-90F1-1C752B3C838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2004ED-CB01-4707-8B3B-2673BA3A21F7}" srcId="{41CB3601-B91A-498B-97D5-8FD147AF0F8B}" destId="{9590A0DA-AEF6-4B3C-B598-73777086DB5E}" srcOrd="0" destOrd="0" parTransId="{2D979B04-3107-4043-99F3-CA3A6E9273AD}" sibTransId="{9A16DCA5-45FD-4CBD-987C-1065180FAFF5}"/>
    <dgm:cxn modelId="{FB888EC3-244C-44EA-9C31-8C569117D7CA}" srcId="{FC57BF3F-B3B6-4D17-90F1-1C752B3C838F}" destId="{54552616-D26C-4D9E-923E-B408E8F0FDDB}" srcOrd="0" destOrd="0" parTransId="{3F5D52E3-4FFD-4B3C-9A71-47B931DB2F34}" sibTransId="{882E08EE-99BB-463D-A2D1-D1E7B6C8FCF4}"/>
    <dgm:cxn modelId="{CF7C009F-F978-45AE-928F-BF3DD8DFEF72}" type="presOf" srcId="{62D952F5-68FC-4623-8510-AC30EC7390E1}" destId="{22FB0828-8224-4DE5-8481-FA7F21F2CD96}" srcOrd="0" destOrd="0" presId="urn:microsoft.com/office/officeart/2005/8/layout/hList1"/>
    <dgm:cxn modelId="{4AB38FEC-2355-4176-BCAC-B460B1D2D251}" type="presOf" srcId="{87B2DC7F-7DD2-4224-825C-D6B8C761BCA6}" destId="{75A2789C-F42E-4A0F-9101-CCBB95D52EE2}" srcOrd="0" destOrd="1" presId="urn:microsoft.com/office/officeart/2005/8/layout/hList1"/>
    <dgm:cxn modelId="{440D7D8E-5A3D-48D3-AB90-8271B6100102}" srcId="{62D952F5-68FC-4623-8510-AC30EC7390E1}" destId="{37DE7F07-64D7-4191-B36C-4E92444A97B5}" srcOrd="2" destOrd="0" parTransId="{E8E84253-E0E2-4232-AAD6-D31700D3C8B5}" sibTransId="{D45BD69D-ED84-4546-A44E-EA04989CE41A}"/>
    <dgm:cxn modelId="{AC8EE695-D74D-4E0A-B932-CD3E541F3FC5}" type="presOf" srcId="{2816376F-8819-46EF-BBB4-4655A3ADBFEF}" destId="{13156516-DB00-4B16-B0A1-4267AFEE3D1A}" srcOrd="0" destOrd="0" presId="urn:microsoft.com/office/officeart/2005/8/layout/hList1"/>
    <dgm:cxn modelId="{905CCB82-BBD6-4B72-9358-C73A2C567106}" srcId="{2816376F-8819-46EF-BBB4-4655A3ADBFEF}" destId="{62D952F5-68FC-4623-8510-AC30EC7390E1}" srcOrd="0" destOrd="0" parTransId="{BED81E6D-6ECF-411F-A08A-3CDBA0A0786E}" sibTransId="{D64D5613-9BB8-4CB1-AC81-642B609BEDAC}"/>
    <dgm:cxn modelId="{3C306410-7CE3-4911-94F0-33717F881DB5}" type="presOf" srcId="{54552616-D26C-4D9E-923E-B408E8F0FDDB}" destId="{15229F3D-4629-468A-8D96-C10CA17E90E5}" srcOrd="0" destOrd="0" presId="urn:microsoft.com/office/officeart/2005/8/layout/hList1"/>
    <dgm:cxn modelId="{802CC059-A2EB-48C6-BAE5-BCB858DD65C3}" type="presOf" srcId="{95D1F6CD-E13B-4760-8381-4B282679B4FE}" destId="{75A2789C-F42E-4A0F-9101-CCBB95D52EE2}" srcOrd="0" destOrd="0" presId="urn:microsoft.com/office/officeart/2005/8/layout/hList1"/>
    <dgm:cxn modelId="{F441CC9D-1AF4-4516-BAEC-98BA068E7DE4}" srcId="{62D952F5-68FC-4623-8510-AC30EC7390E1}" destId="{95D1F6CD-E13B-4760-8381-4B282679B4FE}" srcOrd="0" destOrd="0" parTransId="{B6350F2A-C95E-494A-BC2E-787F2824CE9C}" sibTransId="{18CEA7B1-6468-45EB-A2F4-BBBEB79637DD}"/>
    <dgm:cxn modelId="{B5C4A74F-05ED-454E-AB5A-C7724330BFDC}" type="presOf" srcId="{FC57BF3F-B3B6-4D17-90F1-1C752B3C838F}" destId="{F7670147-43DA-45CB-97F7-777615080F9E}" srcOrd="0" destOrd="0" presId="urn:microsoft.com/office/officeart/2005/8/layout/hList1"/>
    <dgm:cxn modelId="{0F0514BA-EBE6-4B46-B139-1B635672ADC5}" srcId="{2816376F-8819-46EF-BBB4-4655A3ADBFEF}" destId="{41CB3601-B91A-498B-97D5-8FD147AF0F8B}" srcOrd="1" destOrd="0" parTransId="{31329815-EB91-4017-A7E4-9F0D4A3BFA09}" sibTransId="{7399C382-54C5-4805-83EB-ABDB9C8042D5}"/>
    <dgm:cxn modelId="{4CD0733E-E451-4A9E-8BCE-D418212DF4ED}" type="presOf" srcId="{37DE7F07-64D7-4191-B36C-4E92444A97B5}" destId="{75A2789C-F42E-4A0F-9101-CCBB95D52EE2}" srcOrd="0" destOrd="2" presId="urn:microsoft.com/office/officeart/2005/8/layout/hList1"/>
    <dgm:cxn modelId="{84A189A2-9F99-41F2-BB90-25B5506B1829}" srcId="{2816376F-8819-46EF-BBB4-4655A3ADBFEF}" destId="{FC57BF3F-B3B6-4D17-90F1-1C752B3C838F}" srcOrd="2" destOrd="0" parTransId="{225D4A0F-3DAF-42F5-B0F4-8541A2B261BC}" sibTransId="{E80FAA7C-893B-4395-8B66-16D34F76353B}"/>
    <dgm:cxn modelId="{4B7A96D9-4549-4F6A-B9CA-8F8BB2C2EF74}" srcId="{62D952F5-68FC-4623-8510-AC30EC7390E1}" destId="{87B2DC7F-7DD2-4224-825C-D6B8C761BCA6}" srcOrd="1" destOrd="0" parTransId="{9929DF25-1E57-4306-97CE-18F85849298D}" sibTransId="{17F8FEC0-A3E3-4B5B-890C-D200226F82FD}"/>
    <dgm:cxn modelId="{6E8DDA46-2978-4623-9F8F-3F78B912D86A}" type="presOf" srcId="{9590A0DA-AEF6-4B3C-B598-73777086DB5E}" destId="{662BFD3A-A309-42A4-9B05-B7F79F8914B5}" srcOrd="0" destOrd="0" presId="urn:microsoft.com/office/officeart/2005/8/layout/hList1"/>
    <dgm:cxn modelId="{43DA023C-A4CD-4605-8906-867FBD33D973}" type="presOf" srcId="{41CB3601-B91A-498B-97D5-8FD147AF0F8B}" destId="{F8761AF9-9A34-4203-B400-BE945FAD85A4}" srcOrd="0" destOrd="0" presId="urn:microsoft.com/office/officeart/2005/8/layout/hList1"/>
    <dgm:cxn modelId="{38036D78-AF37-4944-8656-FECB5C8AA50D}" type="presParOf" srcId="{13156516-DB00-4B16-B0A1-4267AFEE3D1A}" destId="{F104DFC8-DFAC-4461-AC2A-E000244982D3}" srcOrd="0" destOrd="0" presId="urn:microsoft.com/office/officeart/2005/8/layout/hList1"/>
    <dgm:cxn modelId="{11F1CB57-BC33-4C4A-9DF9-EBC350D1025B}" type="presParOf" srcId="{F104DFC8-DFAC-4461-AC2A-E000244982D3}" destId="{22FB0828-8224-4DE5-8481-FA7F21F2CD96}" srcOrd="0" destOrd="0" presId="urn:microsoft.com/office/officeart/2005/8/layout/hList1"/>
    <dgm:cxn modelId="{0975B41A-F616-4E07-885F-FFF8ABB6A5E5}" type="presParOf" srcId="{F104DFC8-DFAC-4461-AC2A-E000244982D3}" destId="{75A2789C-F42E-4A0F-9101-CCBB95D52EE2}" srcOrd="1" destOrd="0" presId="urn:microsoft.com/office/officeart/2005/8/layout/hList1"/>
    <dgm:cxn modelId="{F0607A8E-7B73-491B-9614-16AAB432D928}" type="presParOf" srcId="{13156516-DB00-4B16-B0A1-4267AFEE3D1A}" destId="{80A969E0-6DB3-415C-8AF0-4EC00CFFF29C}" srcOrd="1" destOrd="0" presId="urn:microsoft.com/office/officeart/2005/8/layout/hList1"/>
    <dgm:cxn modelId="{8FD19DF9-E6D2-4BBE-867C-620AFEE33197}" type="presParOf" srcId="{13156516-DB00-4B16-B0A1-4267AFEE3D1A}" destId="{18D3420C-B9E9-47EB-B19B-839AA039FA54}" srcOrd="2" destOrd="0" presId="urn:microsoft.com/office/officeart/2005/8/layout/hList1"/>
    <dgm:cxn modelId="{C409128E-4DBE-4013-8C02-0A86D2B81801}" type="presParOf" srcId="{18D3420C-B9E9-47EB-B19B-839AA039FA54}" destId="{F8761AF9-9A34-4203-B400-BE945FAD85A4}" srcOrd="0" destOrd="0" presId="urn:microsoft.com/office/officeart/2005/8/layout/hList1"/>
    <dgm:cxn modelId="{52041165-DB19-4EA9-8145-E06627477C57}" type="presParOf" srcId="{18D3420C-B9E9-47EB-B19B-839AA039FA54}" destId="{662BFD3A-A309-42A4-9B05-B7F79F8914B5}" srcOrd="1" destOrd="0" presId="urn:microsoft.com/office/officeart/2005/8/layout/hList1"/>
    <dgm:cxn modelId="{D3D5CA76-710A-4063-A1C9-16E3F2C3578E}" type="presParOf" srcId="{13156516-DB00-4B16-B0A1-4267AFEE3D1A}" destId="{A8F90332-10BE-4E1D-AE20-60D235C6F50F}" srcOrd="3" destOrd="0" presId="urn:microsoft.com/office/officeart/2005/8/layout/hList1"/>
    <dgm:cxn modelId="{60F9261E-B5AE-40EC-BD22-A1E8057E99A9}" type="presParOf" srcId="{13156516-DB00-4B16-B0A1-4267AFEE3D1A}" destId="{5661F089-100E-43C4-89DF-2ECBF065D958}" srcOrd="4" destOrd="0" presId="urn:microsoft.com/office/officeart/2005/8/layout/hList1"/>
    <dgm:cxn modelId="{3EC8F3B3-1D11-4DAD-8CE5-A0DF6601FA74}" type="presParOf" srcId="{5661F089-100E-43C4-89DF-2ECBF065D958}" destId="{F7670147-43DA-45CB-97F7-777615080F9E}" srcOrd="0" destOrd="0" presId="urn:microsoft.com/office/officeart/2005/8/layout/hList1"/>
    <dgm:cxn modelId="{B994BCAD-B243-4B57-A4F7-36189AF90AF5}" type="presParOf" srcId="{5661F089-100E-43C4-89DF-2ECBF065D958}" destId="{15229F3D-4629-468A-8D96-C10CA17E90E5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C790C2-78FB-4612-98B5-EA3AC436F1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1" name="Group 29"/>
          <p:cNvGrpSpPr>
            <a:grpSpLocks/>
          </p:cNvGrpSpPr>
          <p:nvPr/>
        </p:nvGrpSpPr>
        <p:grpSpPr bwMode="auto">
          <a:xfrm>
            <a:off x="1143000" y="628650"/>
            <a:ext cx="8012113" cy="2571750"/>
            <a:chOff x="720" y="396"/>
            <a:chExt cx="5047" cy="1620"/>
          </a:xfrm>
        </p:grpSpPr>
        <p:sp>
          <p:nvSpPr>
            <p:cNvPr id="3090" name="Rectangle 18"/>
            <p:cNvSpPr>
              <a:spLocks noChangeArrowheads="1"/>
            </p:cNvSpPr>
            <p:nvPr userDrawn="1"/>
          </p:nvSpPr>
          <p:spPr bwMode="gray">
            <a:xfrm>
              <a:off x="1081" y="396"/>
              <a:ext cx="4686" cy="15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0" name="Rectangle 28"/>
            <p:cNvSpPr>
              <a:spLocks noChangeArrowheads="1"/>
            </p:cNvSpPr>
            <p:nvPr userDrawn="1"/>
          </p:nvSpPr>
          <p:spPr bwMode="gray">
            <a:xfrm>
              <a:off x="720" y="1440"/>
              <a:ext cx="576" cy="57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1130300" y="3141663"/>
            <a:ext cx="8013700" cy="5746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573088" y="2520950"/>
            <a:ext cx="576262" cy="6413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1716088" y="628650"/>
            <a:ext cx="566737" cy="6365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gray">
          <a:xfrm>
            <a:off x="2278063" y="0"/>
            <a:ext cx="585787" cy="635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gray">
          <a:xfrm>
            <a:off x="2281238" y="628650"/>
            <a:ext cx="585787" cy="6318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gray">
          <a:xfrm>
            <a:off x="1141413" y="1262063"/>
            <a:ext cx="574675" cy="6254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gray">
          <a:xfrm>
            <a:off x="1716088" y="1263650"/>
            <a:ext cx="566737" cy="6223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gray">
          <a:xfrm>
            <a:off x="573088" y="1885950"/>
            <a:ext cx="576262" cy="6445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gray">
          <a:xfrm>
            <a:off x="1141413" y="1885950"/>
            <a:ext cx="576262" cy="6445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gray">
          <a:xfrm>
            <a:off x="0" y="2528888"/>
            <a:ext cx="574675" cy="6334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752600" y="1800225"/>
            <a:ext cx="6629400" cy="1012825"/>
          </a:xfrm>
        </p:spPr>
        <p:txBody>
          <a:bodyPr/>
          <a:lstStyle>
            <a:lvl1pPr algn="ctr">
              <a:defRPr sz="3600" i="1">
                <a:latin typeface="Verdan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600200" y="3276600"/>
            <a:ext cx="6324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4191000" y="5410200"/>
            <a:ext cx="1295400" cy="695325"/>
            <a:chOff x="2680" y="3678"/>
            <a:chExt cx="680" cy="438"/>
          </a:xfrm>
        </p:grpSpPr>
        <p:sp>
          <p:nvSpPr>
            <p:cNvPr id="3086" name="Text Box 14"/>
            <p:cNvSpPr txBox="1">
              <a:spLocks noChangeArrowheads="1"/>
            </p:cNvSpPr>
            <p:nvPr userDrawn="1"/>
          </p:nvSpPr>
          <p:spPr bwMode="gray">
            <a:xfrm>
              <a:off x="2680" y="3789"/>
              <a:ext cx="6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800" b="1">
                  <a:solidFill>
                    <a:schemeClr val="tx2"/>
                  </a:solidFill>
                </a:rPr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 userDrawn="1"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РП-интеграция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E75571-5D30-479C-BC3C-1C3FDA16EC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www.rp-integra.ru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6019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6019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РП-интеграция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E0C661-0060-4520-A0C0-E53EEA964E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www.rp-integra.ru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5943600" y="65373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РП-интеграция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2971800" y="65373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D370EF37-251A-4BF3-832D-BE4BC0755A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5943600" y="68263"/>
            <a:ext cx="2590800" cy="236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www.rp-integra.ru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РП-интеграция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9CED94-AB9B-41ED-8F42-F0BD9BE2418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www.rp-integra.ru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РП-интеграция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6265D2-DB12-4E7D-A95A-A2965BDF82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www.rp-integra.ru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РП-интеграция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25F36C-7D65-40D8-B3D1-227EAF7C17F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www.rp-integra.ru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РП-интеграция</a:t>
            </a:r>
            <a:endParaRPr lang="en-US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E6B715-9FD5-434B-98DE-554C99CB4D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www.rp-integra.ru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РП-интеграция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C3726D-C3F3-45C4-9663-1468D6A6EC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www.rp-integra.ru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РП-интеграция</a:t>
            </a:r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CC2D2A-C43D-4D90-9C6A-58BFCCC686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www.rp-integra.ru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РП-интеграция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65284B-6CC4-4897-BF00-18894450A6A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www.rp-integra.ru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РП-интеграция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3C53A7-0803-4244-B4D9-DAE530F8F7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www.rp-integra.ru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655638" y="360363"/>
            <a:ext cx="8497887" cy="71913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3732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ru-RU" dirty="0" smtClean="0"/>
              <a:t>РП-интеграция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1800" y="65373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2F8DF8-79A3-4571-AE3F-7C85424E86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143000" y="457200"/>
            <a:ext cx="7391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gray">
          <a:xfrm>
            <a:off x="0" y="719138"/>
            <a:ext cx="328613" cy="361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gray">
          <a:xfrm>
            <a:off x="328613" y="357188"/>
            <a:ext cx="328612" cy="361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gray">
          <a:xfrm>
            <a:off x="657225" y="0"/>
            <a:ext cx="328613" cy="361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657225" y="361950"/>
            <a:ext cx="328613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328613" y="719138"/>
            <a:ext cx="328612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43600" y="68263"/>
            <a:ext cx="2590800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r>
              <a:rPr lang="en-US" dirty="0" smtClean="0"/>
              <a:t>www.rp-integra.ru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j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p-integra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p-integra.ru/users/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t-pro.ru/users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-integra.ru/softAcademia" TargetMode="External"/><Relationship Id="rId7" Type="http://schemas.openxmlformats.org/officeDocument/2006/relationships/hyperlink" Target="http://www.clientplus.ru/" TargetMode="External"/><Relationship Id="rId2" Type="http://schemas.openxmlformats.org/officeDocument/2006/relationships/hyperlink" Target="http://www.rp-integra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ocpartner.ru/" TargetMode="External"/><Relationship Id="rId5" Type="http://schemas.openxmlformats.org/officeDocument/2006/relationships/hyperlink" Target="http://www.dogovorpartner.ru/" TargetMode="External"/><Relationship Id="rId4" Type="http://schemas.openxmlformats.org/officeDocument/2006/relationships/hyperlink" Target="http://www.okpartner.ru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5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5" Type="http://schemas.openxmlformats.org/officeDocument/2006/relationships/slide" Target="slide6.xml"/><Relationship Id="rId10" Type="http://schemas.openxmlformats.org/officeDocument/2006/relationships/slide" Target="slide12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-integra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ientplus.ru/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://www.dogovorpartner.ru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kpartner.ru/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hyperlink" Target="http://www.docpartner.ru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rp-integra.ru/softAcademi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1643050"/>
            <a:ext cx="6629400" cy="1012825"/>
          </a:xfrm>
        </p:spPr>
        <p:txBody>
          <a:bodyPr/>
          <a:lstStyle/>
          <a:p>
            <a:r>
              <a:rPr lang="ru-RU" sz="3200" i="0" dirty="0" smtClean="0"/>
              <a:t>Презентация</a:t>
            </a:r>
            <a:r>
              <a:rPr lang="en-US" sz="3200" i="0" dirty="0" smtClean="0"/>
              <a:t> </a:t>
            </a:r>
            <a:r>
              <a:rPr lang="ru-RU" sz="3200" i="0" dirty="0" smtClean="0"/>
              <a:t/>
            </a:r>
            <a:br>
              <a:rPr lang="ru-RU" sz="3200" i="0" dirty="0" smtClean="0"/>
            </a:br>
            <a:r>
              <a:rPr lang="ru-RU" sz="3200" i="0" dirty="0" smtClean="0"/>
              <a:t>компании</a:t>
            </a:r>
            <a:br>
              <a:rPr lang="ru-RU" sz="3200" i="0" dirty="0" smtClean="0"/>
            </a:br>
            <a:r>
              <a:rPr lang="ru-RU" sz="3200" i="0" dirty="0" smtClean="0"/>
              <a:t>«РП-интеграция»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ru-RU" sz="2000" i="0" dirty="0" smtClean="0"/>
              <a:t>эксперт программных решений</a:t>
            </a:r>
            <a:endParaRPr lang="ru-RU" sz="3200" i="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214686"/>
            <a:ext cx="6324600" cy="381000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www.rp-integra.ru</a:t>
            </a:r>
            <a:endParaRPr lang="en-US" sz="2000" dirty="0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786182" y="5357826"/>
            <a:ext cx="2000264" cy="78581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Рисунок 7" descr="РП-интеграция лого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1485" y="4143380"/>
            <a:ext cx="6321030" cy="9996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Нам доверяют тысячи пользователей</a:t>
            </a:r>
            <a:endParaRPr lang="en-US" dirty="0"/>
          </a:p>
        </p:txBody>
      </p:sp>
      <p:sp>
        <p:nvSpPr>
          <p:cNvPr id="377" name="Овал 376"/>
          <p:cNvSpPr/>
          <p:nvPr/>
        </p:nvSpPr>
        <p:spPr>
          <a:xfrm>
            <a:off x="1257133" y="1779055"/>
            <a:ext cx="2097685" cy="21197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3000+</a:t>
            </a:r>
            <a:endParaRPr lang="ru-RU" sz="3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8" name="Овал 377"/>
          <p:cNvSpPr/>
          <p:nvPr/>
        </p:nvSpPr>
        <p:spPr>
          <a:xfrm>
            <a:off x="3643306" y="1774700"/>
            <a:ext cx="2097685" cy="21197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85</a:t>
            </a:r>
          </a:p>
        </p:txBody>
      </p:sp>
      <p:sp>
        <p:nvSpPr>
          <p:cNvPr id="379" name="Овал 378"/>
          <p:cNvSpPr/>
          <p:nvPr/>
        </p:nvSpPr>
        <p:spPr>
          <a:xfrm>
            <a:off x="5990292" y="1796472"/>
            <a:ext cx="2097685" cy="21197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63%</a:t>
            </a:r>
          </a:p>
        </p:txBody>
      </p:sp>
      <p:sp>
        <p:nvSpPr>
          <p:cNvPr id="380" name="TextBox 379"/>
          <p:cNvSpPr txBox="1"/>
          <p:nvPr/>
        </p:nvSpPr>
        <p:spPr>
          <a:xfrm>
            <a:off x="930587" y="3934430"/>
            <a:ext cx="25700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+mn-lt"/>
              </a:rPr>
              <a:t>Организаций  выбрали решения </a:t>
            </a:r>
            <a:r>
              <a:rPr lang="ru-RU" dirty="0" smtClean="0">
                <a:latin typeface="+mn-lt"/>
              </a:rPr>
              <a:t>«РП-интеграция»</a:t>
            </a:r>
            <a:endParaRPr lang="ru-RU" dirty="0">
              <a:latin typeface="+mn-lt"/>
            </a:endParaRPr>
          </a:p>
        </p:txBody>
      </p:sp>
      <p:sp>
        <p:nvSpPr>
          <p:cNvPr id="381" name="TextBox 380"/>
          <p:cNvSpPr txBox="1"/>
          <p:nvPr/>
        </p:nvSpPr>
        <p:spPr>
          <a:xfrm>
            <a:off x="3434301" y="3917013"/>
            <a:ext cx="25700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ru-RU" dirty="0" smtClean="0">
                <a:latin typeface="+mn-lt"/>
              </a:rPr>
              <a:t>Субъектов РФ.</a:t>
            </a:r>
          </a:p>
          <a:p>
            <a:pPr algn="ctr" fontAlgn="t"/>
            <a:r>
              <a:rPr lang="ru-RU" dirty="0" smtClean="0">
                <a:latin typeface="+mn-lt"/>
              </a:rPr>
              <a:t>В каждом субъекте есть наши пользователи</a:t>
            </a:r>
            <a:endParaRPr lang="ru-RU" dirty="0">
              <a:latin typeface="+mn-lt"/>
            </a:endParaRPr>
          </a:p>
        </p:txBody>
      </p:sp>
      <p:sp>
        <p:nvSpPr>
          <p:cNvPr id="382" name="TextBox 381"/>
          <p:cNvSpPr txBox="1"/>
          <p:nvPr/>
        </p:nvSpPr>
        <p:spPr>
          <a:xfrm>
            <a:off x="5859639" y="3925722"/>
            <a:ext cx="25700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ru-RU" dirty="0" smtClean="0">
                <a:latin typeface="+mn-lt"/>
              </a:rPr>
              <a:t>Пользователей рекомендуют нас коллегам и партнерам</a:t>
            </a:r>
            <a:endParaRPr lang="ru-RU" dirty="0">
              <a:latin typeface="+mn-lt"/>
            </a:endParaRPr>
          </a:p>
        </p:txBody>
      </p:sp>
      <p:sp>
        <p:nvSpPr>
          <p:cNvPr id="10" name="Дата 5"/>
          <p:cNvSpPr>
            <a:spLocks noGrp="1"/>
          </p:cNvSpPr>
          <p:nvPr>
            <p:ph type="dt" sz="half" idx="12"/>
          </p:nvPr>
        </p:nvSpPr>
        <p:spPr>
          <a:xfrm>
            <a:off x="5943600" y="68263"/>
            <a:ext cx="2590800" cy="236537"/>
          </a:xfrm>
        </p:spPr>
        <p:txBody>
          <a:bodyPr/>
          <a:lstStyle/>
          <a:p>
            <a:r>
              <a:rPr lang="en-US" dirty="0" smtClean="0"/>
              <a:t>www.rp-integra.ru</a:t>
            </a:r>
            <a:endParaRPr lang="en-US" dirty="0"/>
          </a:p>
        </p:txBody>
      </p:sp>
      <p:sp>
        <p:nvSpPr>
          <p:cNvPr id="11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5943600" y="6537325"/>
            <a:ext cx="2895600" cy="320675"/>
          </a:xfrm>
        </p:spPr>
        <p:txBody>
          <a:bodyPr/>
          <a:lstStyle/>
          <a:p>
            <a:r>
              <a:rPr lang="ru-RU" dirty="0" smtClean="0"/>
              <a:t>РП-интеграция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28662" y="5857892"/>
            <a:ext cx="7699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+mn-lt"/>
              </a:rPr>
              <a:t>Подробнее о наших пользователях: </a:t>
            </a:r>
            <a:r>
              <a:rPr lang="en-US" sz="1600" b="1" dirty="0" smtClean="0">
                <a:latin typeface="+mn-lt"/>
                <a:hlinkClick r:id="rId2"/>
              </a:rPr>
              <a:t>www.rp-integra.ru/users</a:t>
            </a:r>
            <a:r>
              <a:rPr lang="en-US" sz="1600" b="1" dirty="0" smtClean="0">
                <a:latin typeface="+mn-lt"/>
                <a:hlinkClick r:id="rId2"/>
              </a:rPr>
              <a:t>/</a:t>
            </a:r>
            <a:r>
              <a:rPr lang="ru-RU" sz="1600" b="1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Присоединяйтесь к Вашим коллегам, которые уже выбрали </a:t>
            </a:r>
            <a:r>
              <a:rPr lang="ru-RU" sz="2400" dirty="0" smtClean="0"/>
              <a:t>«РП-интеграция»</a:t>
            </a:r>
            <a:endParaRPr lang="ru-RU" sz="2400" dirty="0" smtClean="0"/>
          </a:p>
        </p:txBody>
      </p:sp>
      <p:sp>
        <p:nvSpPr>
          <p:cNvPr id="10" name="Дата 5"/>
          <p:cNvSpPr>
            <a:spLocks noGrp="1"/>
          </p:cNvSpPr>
          <p:nvPr>
            <p:ph type="dt" sz="half" idx="12"/>
          </p:nvPr>
        </p:nvSpPr>
        <p:spPr>
          <a:xfrm>
            <a:off x="5943600" y="68263"/>
            <a:ext cx="2590800" cy="236537"/>
          </a:xfrm>
        </p:spPr>
        <p:txBody>
          <a:bodyPr/>
          <a:lstStyle/>
          <a:p>
            <a:r>
              <a:rPr lang="en-US" dirty="0" smtClean="0"/>
              <a:t>www.rp-integra.ru</a:t>
            </a:r>
            <a:endParaRPr lang="en-US" dirty="0"/>
          </a:p>
        </p:txBody>
      </p:sp>
      <p:sp>
        <p:nvSpPr>
          <p:cNvPr id="11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5943600" y="6537325"/>
            <a:ext cx="2895600" cy="320675"/>
          </a:xfrm>
        </p:spPr>
        <p:txBody>
          <a:bodyPr/>
          <a:lstStyle/>
          <a:p>
            <a:r>
              <a:rPr lang="ru-RU" dirty="0" smtClean="0"/>
              <a:t>РП-интеграция</a:t>
            </a:r>
            <a:endParaRPr lang="en-US" dirty="0"/>
          </a:p>
        </p:txBody>
      </p:sp>
      <p:pic>
        <p:nvPicPr>
          <p:cNvPr id="12" name="Рисунок 11" descr="rossi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445" y="1643050"/>
            <a:ext cx="6415111" cy="37856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8662" y="5857892"/>
            <a:ext cx="7699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+mn-lt"/>
              </a:rPr>
              <a:t>Подробнее о наших пользователях: </a:t>
            </a:r>
            <a:r>
              <a:rPr lang="en-US" sz="1600" b="1" dirty="0" smtClean="0">
                <a:latin typeface="+mn-lt"/>
                <a:hlinkClick r:id="rId3"/>
              </a:rPr>
              <a:t>www.rp-integra.ru/users</a:t>
            </a:r>
            <a:r>
              <a:rPr lang="en-US" sz="1600" b="1" dirty="0" smtClean="0">
                <a:latin typeface="+mn-lt"/>
                <a:hlinkClick r:id="rId3"/>
              </a:rPr>
              <a:t>/</a:t>
            </a:r>
            <a:r>
              <a:rPr lang="ru-RU" sz="1600" b="1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 smtClean="0"/>
              <a:t>РП-интеграция</a:t>
            </a:r>
            <a:endParaRPr lang="en-US" dirty="0"/>
          </a:p>
        </p:txBody>
      </p:sp>
      <p:sp>
        <p:nvSpPr>
          <p:cNvPr id="25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www.rp-integra.ru</a:t>
            </a:r>
            <a:endParaRPr lang="en-US" dirty="0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Как мы обеспечиваем наши преимущества? </a:t>
            </a:r>
            <a:endParaRPr lang="en-US" sz="1400" dirty="0"/>
          </a:p>
        </p:txBody>
      </p:sp>
      <p:sp>
        <p:nvSpPr>
          <p:cNvPr id="100355" name="Freeform 3"/>
          <p:cNvSpPr>
            <a:spLocks/>
          </p:cNvSpPr>
          <p:nvPr/>
        </p:nvSpPr>
        <p:spPr bwMode="gray">
          <a:xfrm>
            <a:off x="4643438" y="1142984"/>
            <a:ext cx="1500198" cy="869948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tint val="90980"/>
                  <a:invGamma/>
                  <a:alpha val="32001"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56" name="AutoShape 4"/>
          <p:cNvSpPr>
            <a:spLocks noChangeArrowheads="1"/>
          </p:cNvSpPr>
          <p:nvPr/>
        </p:nvSpPr>
        <p:spPr bwMode="auto">
          <a:xfrm>
            <a:off x="3422654" y="2219307"/>
            <a:ext cx="2295525" cy="315595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0357" name="AutoShape 5"/>
          <p:cNvSpPr>
            <a:spLocks noChangeArrowheads="1"/>
          </p:cNvSpPr>
          <p:nvPr/>
        </p:nvSpPr>
        <p:spPr bwMode="gray">
          <a:xfrm>
            <a:off x="3656016" y="2081194"/>
            <a:ext cx="1863725" cy="2873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0358" name="AutoShape 6"/>
          <p:cNvSpPr>
            <a:spLocks noChangeArrowheads="1"/>
          </p:cNvSpPr>
          <p:nvPr/>
        </p:nvSpPr>
        <p:spPr bwMode="auto">
          <a:xfrm flipH="1">
            <a:off x="5332416" y="2157394"/>
            <a:ext cx="73025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0359" name="AutoShape 7"/>
          <p:cNvSpPr>
            <a:spLocks noChangeArrowheads="1"/>
          </p:cNvSpPr>
          <p:nvPr/>
        </p:nvSpPr>
        <p:spPr bwMode="auto">
          <a:xfrm flipH="1">
            <a:off x="3741741" y="2147869"/>
            <a:ext cx="71438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0360" name="AutoShape 8"/>
          <p:cNvSpPr>
            <a:spLocks noChangeArrowheads="1"/>
          </p:cNvSpPr>
          <p:nvPr/>
        </p:nvSpPr>
        <p:spPr bwMode="auto">
          <a:xfrm>
            <a:off x="5932491" y="1717657"/>
            <a:ext cx="2295525" cy="315595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0361" name="AutoShape 9"/>
          <p:cNvSpPr>
            <a:spLocks noChangeArrowheads="1"/>
          </p:cNvSpPr>
          <p:nvPr/>
        </p:nvSpPr>
        <p:spPr bwMode="gray">
          <a:xfrm>
            <a:off x="6148391" y="1574782"/>
            <a:ext cx="1863725" cy="2873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0362" name="AutoShape 10"/>
          <p:cNvSpPr>
            <a:spLocks noChangeArrowheads="1"/>
          </p:cNvSpPr>
          <p:nvPr/>
        </p:nvSpPr>
        <p:spPr bwMode="auto">
          <a:xfrm flipH="1">
            <a:off x="7834316" y="1646219"/>
            <a:ext cx="71438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0363" name="AutoShape 11"/>
          <p:cNvSpPr>
            <a:spLocks noChangeArrowheads="1"/>
          </p:cNvSpPr>
          <p:nvPr/>
        </p:nvSpPr>
        <p:spPr bwMode="auto">
          <a:xfrm flipH="1">
            <a:off x="6251579" y="1646219"/>
            <a:ext cx="71437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0364" name="Freeform 12"/>
          <p:cNvSpPr>
            <a:spLocks/>
          </p:cNvSpPr>
          <p:nvPr/>
        </p:nvSpPr>
        <p:spPr bwMode="gray">
          <a:xfrm rot="2593798">
            <a:off x="2743142" y="1098222"/>
            <a:ext cx="1466850" cy="873120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65" name="Text Box 13"/>
          <p:cNvSpPr txBox="1">
            <a:spLocks noChangeArrowheads="1"/>
          </p:cNvSpPr>
          <p:nvPr/>
        </p:nvSpPr>
        <p:spPr bwMode="gray">
          <a:xfrm>
            <a:off x="4427540" y="2066900"/>
            <a:ext cx="28405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1400" dirty="0" smtClean="0">
                <a:solidFill>
                  <a:schemeClr val="bg1"/>
                </a:solidFill>
              </a:rPr>
              <a:t>2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gray">
          <a:xfrm>
            <a:off x="6927870" y="1566834"/>
            <a:ext cx="28405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1400" dirty="0" smtClean="0">
                <a:solidFill>
                  <a:srgbClr val="FFFFFF"/>
                </a:solidFill>
              </a:rPr>
              <a:t>3</a:t>
            </a:r>
            <a:endParaRPr lang="en-US" sz="1400" dirty="0">
              <a:solidFill>
                <a:srgbClr val="FFFFFF"/>
              </a:solidFill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857224" y="1500174"/>
            <a:ext cx="2295525" cy="3309938"/>
            <a:chOff x="576" y="1845"/>
            <a:chExt cx="1446" cy="2085"/>
          </a:xfrm>
        </p:grpSpPr>
        <p:sp>
          <p:nvSpPr>
            <p:cNvPr id="100368" name="AutoShape 16"/>
            <p:cNvSpPr>
              <a:spLocks noChangeArrowheads="1"/>
            </p:cNvSpPr>
            <p:nvPr/>
          </p:nvSpPr>
          <p:spPr bwMode="auto">
            <a:xfrm>
              <a:off x="576" y="1942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0369" name="AutoShape 17"/>
            <p:cNvSpPr>
              <a:spLocks noChangeArrowheads="1"/>
            </p:cNvSpPr>
            <p:nvPr/>
          </p:nvSpPr>
          <p:spPr bwMode="gray">
            <a:xfrm>
              <a:off x="712" y="1852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0370" name="AutoShape 18"/>
            <p:cNvSpPr>
              <a:spLocks noChangeArrowheads="1"/>
            </p:cNvSpPr>
            <p:nvPr/>
          </p:nvSpPr>
          <p:spPr bwMode="auto">
            <a:xfrm flipH="1">
              <a:off x="1773" y="1897"/>
              <a:ext cx="45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0371" name="AutoShape 19"/>
            <p:cNvSpPr>
              <a:spLocks noChangeArrowheads="1"/>
            </p:cNvSpPr>
            <p:nvPr/>
          </p:nvSpPr>
          <p:spPr bwMode="auto">
            <a:xfrm flipH="1">
              <a:off x="776" y="1897"/>
              <a:ext cx="46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0372" name="Text Box 20"/>
            <p:cNvSpPr txBox="1">
              <a:spLocks noChangeArrowheads="1"/>
            </p:cNvSpPr>
            <p:nvPr/>
          </p:nvSpPr>
          <p:spPr bwMode="gray">
            <a:xfrm>
              <a:off x="1170" y="1845"/>
              <a:ext cx="179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1400" dirty="0" smtClean="0">
                  <a:solidFill>
                    <a:schemeClr val="bg1"/>
                  </a:solidFill>
                </a:rPr>
                <a:t>1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00373" name="Text Box 21"/>
            <p:cNvSpPr txBox="1">
              <a:spLocks noChangeArrowheads="1"/>
            </p:cNvSpPr>
            <p:nvPr/>
          </p:nvSpPr>
          <p:spPr bwMode="auto">
            <a:xfrm>
              <a:off x="630" y="2070"/>
              <a:ext cx="1344" cy="10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ru-RU" sz="1400" dirty="0" smtClean="0">
                  <a:latin typeface="+mn-lt"/>
                </a:rPr>
                <a:t>Стабильная работа и оперативное решение проблем с помощью экспертов в рамках долгосрочного сотрудничества</a:t>
              </a:r>
              <a:endParaRPr lang="en-US" sz="1400" dirty="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100374" name="Text Box 22"/>
          <p:cNvSpPr txBox="1">
            <a:spLocks noChangeArrowheads="1"/>
          </p:cNvSpPr>
          <p:nvPr/>
        </p:nvSpPr>
        <p:spPr bwMode="auto">
          <a:xfrm>
            <a:off x="3503616" y="2452669"/>
            <a:ext cx="2133600" cy="1600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ru-RU" sz="1400" dirty="0" smtClean="0">
                <a:latin typeface="+mn-lt"/>
              </a:rPr>
              <a:t> Гибкость программных продуктов, возможность масштабировать решения под растущий бизнес</a:t>
            </a:r>
            <a:endParaRPr lang="en-US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0375" name="Text Box 23"/>
          <p:cNvSpPr txBox="1">
            <a:spLocks noChangeArrowheads="1"/>
          </p:cNvSpPr>
          <p:nvPr/>
        </p:nvSpPr>
        <p:spPr bwMode="auto">
          <a:xfrm>
            <a:off x="6018216" y="1919269"/>
            <a:ext cx="2133600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ru-RU" sz="1400" dirty="0" smtClean="0">
                <a:latin typeface="+mn-lt"/>
              </a:rPr>
              <a:t>Высокая компетенция и максимальная открытость разработчиков и команды поддержки</a:t>
            </a:r>
            <a:endParaRPr lang="en-US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8" name="Содержимое 2"/>
          <p:cNvSpPr>
            <a:spLocks noGrp="1"/>
          </p:cNvSpPr>
          <p:nvPr>
            <p:ph idx="1"/>
          </p:nvPr>
        </p:nvSpPr>
        <p:spPr>
          <a:xfrm>
            <a:off x="428596" y="5500702"/>
            <a:ext cx="8305800" cy="1103309"/>
          </a:xfrm>
        </p:spPr>
        <p:txBody>
          <a:bodyPr/>
          <a:lstStyle/>
          <a:p>
            <a:r>
              <a:rPr lang="ru-RU" sz="1600" b="1" dirty="0" smtClean="0"/>
              <a:t>И самое главное,</a:t>
            </a:r>
            <a:r>
              <a:rPr lang="ru-RU" sz="1600" dirty="0" smtClean="0"/>
              <a:t> проработав на рынке программного обеспечения с 2006 г., мы выработали особенный подход к клиенту, который можно описать тремя словами: </a:t>
            </a:r>
            <a:r>
              <a:rPr lang="ru-RU" sz="1600" b="1" dirty="0" smtClean="0"/>
              <a:t>внимание, уважение, пунктуальность</a:t>
            </a:r>
            <a:r>
              <a:rPr lang="ru-RU" sz="2000" b="1" dirty="0" smtClean="0"/>
              <a:t>.</a:t>
            </a:r>
            <a:endParaRPr lang="en-US" sz="2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 smtClean="0"/>
              <a:t>РП-интеграция</a:t>
            </a:r>
            <a:endParaRPr lang="en-US" dirty="0"/>
          </a:p>
        </p:txBody>
      </p:sp>
      <p:sp>
        <p:nvSpPr>
          <p:cNvPr id="5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www.rp-integra.ru </a:t>
            </a:r>
            <a:endParaRPr lang="en-US" dirty="0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Перспективы развития: применение максимума доступных технологий</a:t>
            </a:r>
          </a:p>
        </p:txBody>
      </p:sp>
      <p:pic>
        <p:nvPicPr>
          <p:cNvPr id="6" name="Рисунок 5" descr="СофтАкадем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2593282"/>
            <a:ext cx="1627632" cy="16215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43142" y="2214554"/>
            <a:ext cx="650085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dirty="0" smtClean="0">
                <a:latin typeface="+mn-lt"/>
              </a:rPr>
              <a:t>Специалисты </a:t>
            </a:r>
            <a:r>
              <a:rPr lang="ru-RU" sz="1600" dirty="0" smtClean="0">
                <a:latin typeface="+mn-lt"/>
              </a:rPr>
              <a:t>компании «</a:t>
            </a:r>
            <a:r>
              <a:rPr lang="ru-RU" sz="1600" dirty="0" smtClean="0">
                <a:latin typeface="+mn-lt"/>
              </a:rPr>
              <a:t>РП-интеграция» </a:t>
            </a:r>
            <a:r>
              <a:rPr lang="ru-RU" sz="1600" dirty="0" smtClean="0">
                <a:latin typeface="+mn-lt"/>
              </a:rPr>
              <a:t>владеют всеми  существующими технологиями, необходимыми для поддержки эффективной и высокотехнологичной компании.</a:t>
            </a:r>
          </a:p>
          <a:p>
            <a:pPr algn="l"/>
            <a:endParaRPr lang="ru-RU" sz="1600" dirty="0" smtClean="0">
              <a:latin typeface="+mn-lt"/>
            </a:endParaRPr>
          </a:p>
          <a:p>
            <a:pPr algn="l"/>
            <a:r>
              <a:rPr lang="ru-RU" sz="1600" dirty="0" smtClean="0">
                <a:latin typeface="+mn-lt"/>
              </a:rPr>
              <a:t>РП-интеграция </a:t>
            </a:r>
            <a:r>
              <a:rPr lang="ru-RU" sz="1600" dirty="0" smtClean="0">
                <a:latin typeface="+mn-lt"/>
              </a:rPr>
              <a:t>владеет компетенцией по созданию корпоративных облачных сервисов, приложений для мобильных платформ – </a:t>
            </a:r>
            <a:r>
              <a:rPr lang="ru-RU" sz="1600" dirty="0" err="1" smtClean="0">
                <a:latin typeface="+mn-lt"/>
              </a:rPr>
              <a:t>iOS</a:t>
            </a:r>
            <a:r>
              <a:rPr lang="ru-RU" sz="1600" dirty="0" smtClean="0">
                <a:latin typeface="+mn-lt"/>
              </a:rPr>
              <a:t>, </a:t>
            </a:r>
            <a:r>
              <a:rPr lang="ru-RU" sz="1600" dirty="0" err="1" smtClean="0">
                <a:latin typeface="+mn-lt"/>
              </a:rPr>
              <a:t>Android</a:t>
            </a:r>
            <a:r>
              <a:rPr lang="ru-RU" sz="1600" dirty="0" smtClean="0">
                <a:latin typeface="+mn-lt"/>
              </a:rPr>
              <a:t> и </a:t>
            </a:r>
            <a:r>
              <a:rPr lang="ru-RU" sz="1600" dirty="0" err="1" smtClean="0">
                <a:latin typeface="+mn-lt"/>
              </a:rPr>
              <a:t>WindowsPhone</a:t>
            </a:r>
            <a:r>
              <a:rPr lang="ru-RU" sz="1600" dirty="0" smtClean="0">
                <a:latin typeface="+mn-lt"/>
              </a:rPr>
              <a:t>.</a:t>
            </a:r>
          </a:p>
          <a:p>
            <a:pPr algn="l"/>
            <a:r>
              <a:rPr lang="ru-RU" sz="1600" dirty="0" smtClean="0">
                <a:latin typeface="+mn-lt"/>
              </a:rPr>
              <a:t>Мы также владеем технологиями, необходимыми для создания собственных систем GPS-мониторинга, SMS-</a:t>
            </a:r>
          </a:p>
          <a:p>
            <a:pPr algn="l"/>
            <a:r>
              <a:rPr lang="ru-RU" sz="1600" dirty="0" smtClean="0">
                <a:latin typeface="+mn-lt"/>
              </a:rPr>
              <a:t>и e-mail-рассылок.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5086191"/>
            <a:ext cx="842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+mn-lt"/>
              </a:rPr>
              <a:t>Все эти знания применяются нами для поддержки текущих поколений продуктов и реализации новых решений, которые помогут Вам в управлении данными (документами, информацией о сотрудниках, клиентах и партнерах, аналитикой)</a:t>
            </a:r>
            <a:endParaRPr lang="ru-RU" sz="1600" b="1" dirty="0">
              <a:latin typeface="+mn-lt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14348" y="1214422"/>
            <a:ext cx="782478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ru-RU" kern="0" dirty="0" smtClean="0">
                <a:latin typeface="+mn-lt"/>
              </a:rPr>
              <a:t>Сегодняшний уровень развития информационных технологий позволяет подбирать различные способы решения существующих задач. </a:t>
            </a: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ru-RU" sz="2600" b="1" kern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ru-RU" sz="2600" b="1" kern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ru-RU" sz="2600" b="1" kern="0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v"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9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 smtClean="0"/>
              <a:t>РП-интеграция</a:t>
            </a:r>
            <a:endParaRPr lang="en-US" dirty="0"/>
          </a:p>
        </p:txBody>
      </p:sp>
      <p:sp>
        <p:nvSpPr>
          <p:cNvPr id="5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www.rp-integra.ru</a:t>
            </a:r>
            <a:endParaRPr lang="en-US" dirty="0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ru-RU" dirty="0" smtClean="0"/>
              <a:t>Полезные ссылки: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330324"/>
            <a:ext cx="7824788" cy="4741882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Сайт </a:t>
            </a:r>
            <a:r>
              <a:rPr lang="ru-RU" sz="1800" dirty="0" smtClean="0"/>
              <a:t>РП-интеграция: </a:t>
            </a:r>
            <a:r>
              <a:rPr lang="en-US" sz="1800" dirty="0" smtClean="0">
                <a:hlinkClick r:id="rId2"/>
              </a:rPr>
              <a:t>www.rp-integra.ru</a:t>
            </a:r>
            <a:endParaRPr lang="ru-RU" sz="1800" dirty="0" smtClean="0">
              <a:hlinkClick r:id="rId3"/>
            </a:endParaRPr>
          </a:p>
          <a:p>
            <a:pPr marL="0" indent="0">
              <a:buNone/>
            </a:pPr>
            <a:endParaRPr lang="ru-RU" sz="1200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800" dirty="0" err="1" smtClean="0"/>
              <a:t>СофтАкадемия</a:t>
            </a:r>
            <a:r>
              <a:rPr lang="ru-RU" sz="1800" dirty="0" smtClean="0"/>
              <a:t> </a:t>
            </a:r>
            <a:r>
              <a:rPr lang="ru-RU" sz="1800" dirty="0" smtClean="0"/>
              <a:t>РП-интеграция: </a:t>
            </a:r>
            <a:r>
              <a:rPr lang="en-US" sz="1800" dirty="0" smtClean="0">
                <a:hlinkClick r:id="rId3"/>
              </a:rPr>
              <a:t>www.rp-integra.ru/softAcademia</a:t>
            </a:r>
            <a:endParaRPr lang="ru-RU" sz="1800" dirty="0" smtClean="0"/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800" dirty="0" smtClean="0"/>
              <a:t>Сайт программы для кадрового учёта «Отдел Кадров Плюс»: </a:t>
            </a:r>
            <a:r>
              <a:rPr lang="ru-RU" sz="1800" dirty="0" err="1" smtClean="0">
                <a:hlinkClick r:id="rId4"/>
              </a:rPr>
              <a:t>www.okpartner.ru</a:t>
            </a:r>
            <a:r>
              <a:rPr lang="ru-RU" sz="1800" dirty="0" smtClean="0"/>
              <a:t> </a:t>
            </a:r>
            <a:endParaRPr lang="ru-RU" sz="1800" dirty="0" smtClean="0"/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800" dirty="0" smtClean="0"/>
              <a:t>Сайт программы для учета договоров "Договор Партнер": </a:t>
            </a:r>
            <a:r>
              <a:rPr lang="ru-RU" sz="1800" dirty="0" err="1" smtClean="0">
                <a:hlinkClick r:id="rId5"/>
              </a:rPr>
              <a:t>www.dogovorpartner.ru</a:t>
            </a:r>
            <a:r>
              <a:rPr lang="ru-RU" sz="1800" dirty="0" smtClean="0">
                <a:hlinkClick r:id="rId5"/>
              </a:rPr>
              <a:t> </a:t>
            </a:r>
            <a:endParaRPr lang="ru-RU" sz="1800" dirty="0" smtClean="0"/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800" dirty="0" smtClean="0"/>
              <a:t>Сайт программы для учета документов и   корреспонденции "</a:t>
            </a:r>
            <a:r>
              <a:rPr lang="ru-RU" sz="1800" dirty="0" err="1" smtClean="0"/>
              <a:t>ДокПартнер</a:t>
            </a:r>
            <a:r>
              <a:rPr lang="ru-RU" sz="1800" dirty="0" smtClean="0"/>
              <a:t>": </a:t>
            </a:r>
            <a:r>
              <a:rPr lang="ru-RU" sz="1800" dirty="0" err="1" smtClean="0">
                <a:hlinkClick r:id="rId6"/>
              </a:rPr>
              <a:t>www.docpartner.ru</a:t>
            </a:r>
            <a:r>
              <a:rPr lang="ru-RU" sz="1800" dirty="0" smtClean="0">
                <a:hlinkClick r:id="rId6"/>
              </a:rPr>
              <a:t> </a:t>
            </a:r>
            <a:endParaRPr lang="ru-RU" sz="1800" dirty="0" smtClean="0"/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800" dirty="0" smtClean="0"/>
              <a:t>Сайт программы для учета клиентов и продаж "Клиент Плюс": </a:t>
            </a:r>
            <a:r>
              <a:rPr lang="ru-RU" sz="1800" dirty="0" err="1" smtClean="0">
                <a:hlinkClick r:id="rId7"/>
              </a:rPr>
              <a:t>www.clientplus.ru</a:t>
            </a:r>
            <a:r>
              <a:rPr lang="ru-RU" sz="1800" dirty="0" smtClean="0">
                <a:hlinkClick r:id="rId7"/>
              </a:rPr>
              <a:t> 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 bwMode="auto">
          <a:xfrm>
            <a:off x="4000496" y="5286388"/>
            <a:ext cx="1785950" cy="928694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solidFill>
                  <a:schemeClr val="bg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857356" y="3319463"/>
            <a:ext cx="5410200" cy="414337"/>
          </a:xfrm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www.rp-integra.ru</a:t>
            </a:r>
            <a:endParaRPr lang="en-US" sz="1600" dirty="0"/>
          </a:p>
        </p:txBody>
      </p:sp>
      <p:sp>
        <p:nvSpPr>
          <p:cNvPr id="104453" name="WordArt 5"/>
          <p:cNvSpPr>
            <a:spLocks noChangeArrowheads="1" noChangeShapeType="1" noTextEdit="1"/>
          </p:cNvSpPr>
          <p:nvPr/>
        </p:nvSpPr>
        <p:spPr bwMode="gray">
          <a:xfrm>
            <a:off x="2195513" y="2132013"/>
            <a:ext cx="5689600" cy="7921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36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Спасибо за внимание!</a:t>
            </a:r>
            <a:endParaRPr lang="ru-RU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2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3857628"/>
            <a:ext cx="8001056" cy="183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Мы на связи:</a:t>
            </a:r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телефонам: +7 383 349 9322</a:t>
            </a:r>
            <a:b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+7 383 299 9322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e-mail: </a:t>
            </a:r>
            <a:r>
              <a:rPr lang="en-US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info@rp-integra</a:t>
            </a:r>
            <a:r>
              <a:rPr lang="en-US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.ru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адресу: г. Новосибирск,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Советская, 23, </a:t>
            </a:r>
            <a:r>
              <a:rPr lang="ru-RU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оф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66,68</a:t>
            </a:r>
          </a:p>
        </p:txBody>
      </p:sp>
      <p:pic>
        <p:nvPicPr>
          <p:cNvPr id="9" name="Рисунок 8" descr="РП-интеграция лог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5140" y="5857892"/>
            <a:ext cx="3613720" cy="571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 smtClean="0"/>
              <a:t>РП-интеграция</a:t>
            </a:r>
            <a:endParaRPr lang="en-US" dirty="0"/>
          </a:p>
        </p:txBody>
      </p:sp>
      <p:sp>
        <p:nvSpPr>
          <p:cNvPr id="28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www.rp-integra.ru</a:t>
            </a:r>
            <a:endParaRPr lang="en-US" dirty="0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660525" y="1000108"/>
            <a:ext cx="1847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ru-RU" sz="1600">
              <a:latin typeface="+mn-lt"/>
            </a:endParaRP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23854" y="1738283"/>
            <a:ext cx="182562" cy="182562"/>
            <a:chOff x="1239" y="1515"/>
            <a:chExt cx="115" cy="115"/>
          </a:xfrm>
        </p:grpSpPr>
        <p:sp>
          <p:nvSpPr>
            <p:cNvPr id="106544" name="AutoShape 48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+mn-lt"/>
              </a:endParaRPr>
            </a:p>
          </p:txBody>
        </p:sp>
        <p:sp>
          <p:nvSpPr>
            <p:cNvPr id="106545" name="AutoShape 49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+mn-lt"/>
              </a:endParaRPr>
            </a:p>
          </p:txBody>
        </p:sp>
      </p:grpSp>
      <p:sp>
        <p:nvSpPr>
          <p:cNvPr id="106542" name="Line 46"/>
          <p:cNvSpPr>
            <a:spLocks noChangeShapeType="1"/>
          </p:cNvSpPr>
          <p:nvPr/>
        </p:nvSpPr>
        <p:spPr bwMode="auto">
          <a:xfrm>
            <a:off x="766741" y="1844645"/>
            <a:ext cx="7012970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 sz="1600">
              <a:latin typeface="+mn-lt"/>
            </a:endParaRPr>
          </a:p>
        </p:txBody>
      </p:sp>
      <p:sp>
        <p:nvSpPr>
          <p:cNvPr id="120" name="Text Box 50"/>
          <p:cNvSpPr txBox="1">
            <a:spLocks noChangeArrowheads="1"/>
          </p:cNvSpPr>
          <p:nvPr/>
        </p:nvSpPr>
        <p:spPr bwMode="auto">
          <a:xfrm>
            <a:off x="928662" y="1516550"/>
            <a:ext cx="161935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dirty="0">
                <a:solidFill>
                  <a:srgbClr val="000000"/>
                </a:solidFill>
                <a:latin typeface="+mn-lt"/>
                <a:hlinkClick r:id="rId2" action="ppaction://hlinksldjump"/>
              </a:rPr>
              <a:t>1. </a:t>
            </a:r>
            <a:r>
              <a:rPr lang="ru-RU" sz="1600" dirty="0" smtClean="0">
                <a:solidFill>
                  <a:srgbClr val="000000"/>
                </a:solidFill>
                <a:latin typeface="+mn-lt"/>
                <a:hlinkClick r:id="rId2" action="ppaction://hlinksldjump"/>
              </a:rPr>
              <a:t>Тенденции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528646" y="2103429"/>
            <a:ext cx="182562" cy="182563"/>
            <a:chOff x="1239" y="1515"/>
            <a:chExt cx="115" cy="115"/>
          </a:xfrm>
        </p:grpSpPr>
        <p:sp>
          <p:nvSpPr>
            <p:cNvPr id="106550" name="AutoShape 54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+mn-lt"/>
              </a:endParaRPr>
            </a:p>
          </p:txBody>
        </p:sp>
        <p:sp>
          <p:nvSpPr>
            <p:cNvPr id="106551" name="AutoShape 55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accent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+mn-lt"/>
              </a:endParaRPr>
            </a:p>
          </p:txBody>
        </p:sp>
      </p:grpSp>
      <p:sp>
        <p:nvSpPr>
          <p:cNvPr id="106548" name="Line 52"/>
          <p:cNvSpPr>
            <a:spLocks noChangeShapeType="1"/>
          </p:cNvSpPr>
          <p:nvPr/>
        </p:nvSpPr>
        <p:spPr bwMode="auto">
          <a:xfrm>
            <a:off x="773741" y="2209791"/>
            <a:ext cx="7012969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 sz="1600">
              <a:latin typeface="+mn-lt"/>
            </a:endParaRPr>
          </a:p>
        </p:txBody>
      </p:sp>
      <p:sp>
        <p:nvSpPr>
          <p:cNvPr id="121" name="Text Box 50"/>
          <p:cNvSpPr txBox="1">
            <a:spLocks noChangeArrowheads="1"/>
          </p:cNvSpPr>
          <p:nvPr/>
        </p:nvSpPr>
        <p:spPr bwMode="auto">
          <a:xfrm>
            <a:off x="928662" y="1876000"/>
            <a:ext cx="105990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ru-RU" sz="1600" dirty="0" smtClean="0">
                <a:solidFill>
                  <a:srgbClr val="000000"/>
                </a:solidFill>
                <a:latin typeface="+mn-lt"/>
                <a:hlinkClick r:id="rId3" action="ppaction://hlinksldjump"/>
              </a:rPr>
              <a:t>2</a:t>
            </a:r>
            <a:r>
              <a:rPr lang="en-US" sz="1600" dirty="0" smtClean="0">
                <a:solidFill>
                  <a:srgbClr val="000000"/>
                </a:solidFill>
                <a:latin typeface="+mn-lt"/>
                <a:hlinkClick r:id="rId3" action="ppaction://hlinksldjump"/>
              </a:rPr>
              <a:t>. </a:t>
            </a:r>
            <a:r>
              <a:rPr lang="ru-RU" sz="1600" dirty="0" smtClean="0">
                <a:solidFill>
                  <a:srgbClr val="000000"/>
                </a:solidFill>
                <a:latin typeface="+mn-lt"/>
                <a:hlinkClick r:id="rId3" action="ppaction://hlinksldjump"/>
              </a:rPr>
              <a:t>О нас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523854" y="2460620"/>
            <a:ext cx="182562" cy="182562"/>
            <a:chOff x="1239" y="1515"/>
            <a:chExt cx="115" cy="115"/>
          </a:xfrm>
        </p:grpSpPr>
        <p:sp>
          <p:nvSpPr>
            <p:cNvPr id="73" name="AutoShape 48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+mn-lt"/>
              </a:endParaRPr>
            </a:p>
          </p:txBody>
        </p:sp>
        <p:sp>
          <p:nvSpPr>
            <p:cNvPr id="74" name="AutoShape 49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+mn-lt"/>
              </a:endParaRPr>
            </a:p>
          </p:txBody>
        </p:sp>
      </p:grpSp>
      <p:sp>
        <p:nvSpPr>
          <p:cNvPr id="71" name="Line 46"/>
          <p:cNvSpPr>
            <a:spLocks noChangeShapeType="1"/>
          </p:cNvSpPr>
          <p:nvPr/>
        </p:nvSpPr>
        <p:spPr bwMode="auto">
          <a:xfrm>
            <a:off x="766741" y="2566982"/>
            <a:ext cx="7012970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 sz="1600">
              <a:latin typeface="+mn-lt"/>
            </a:endParaRPr>
          </a:p>
        </p:txBody>
      </p:sp>
      <p:sp>
        <p:nvSpPr>
          <p:cNvPr id="122" name="Text Box 50"/>
          <p:cNvSpPr txBox="1">
            <a:spLocks noChangeArrowheads="1"/>
          </p:cNvSpPr>
          <p:nvPr/>
        </p:nvSpPr>
        <p:spPr bwMode="auto">
          <a:xfrm>
            <a:off x="928662" y="2238887"/>
            <a:ext cx="468910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ru-RU" sz="1600" dirty="0" smtClean="0">
                <a:solidFill>
                  <a:srgbClr val="000000"/>
                </a:solidFill>
                <a:latin typeface="+mn-lt"/>
                <a:hlinkClick r:id="rId4" action="ppaction://hlinksldjump"/>
              </a:rPr>
              <a:t>3</a:t>
            </a:r>
            <a:r>
              <a:rPr lang="en-US" sz="1600" dirty="0" smtClean="0">
                <a:solidFill>
                  <a:srgbClr val="000000"/>
                </a:solidFill>
                <a:latin typeface="+mn-lt"/>
                <a:hlinkClick r:id="rId4" action="ppaction://hlinksldjump"/>
              </a:rPr>
              <a:t>. </a:t>
            </a:r>
            <a:r>
              <a:rPr lang="ru-RU" sz="1600" dirty="0" smtClean="0">
                <a:solidFill>
                  <a:srgbClr val="000000"/>
                </a:solidFill>
                <a:latin typeface="+mn-lt"/>
                <a:hlinkClick r:id="rId4" action="ppaction://hlinksldjump"/>
              </a:rPr>
              <a:t>Ключевые направления </a:t>
            </a:r>
            <a:r>
              <a:rPr lang="ru-RU" sz="1600" dirty="0" smtClean="0">
                <a:solidFill>
                  <a:srgbClr val="000000"/>
                </a:solidFill>
                <a:latin typeface="+mn-lt"/>
                <a:hlinkClick r:id="rId4" action="ppaction://hlinksldjump"/>
              </a:rPr>
              <a:t>РП-интеграция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528646" y="2817809"/>
            <a:ext cx="182562" cy="182563"/>
            <a:chOff x="1239" y="1515"/>
            <a:chExt cx="115" cy="115"/>
          </a:xfrm>
        </p:grpSpPr>
        <p:sp>
          <p:nvSpPr>
            <p:cNvPr id="78" name="AutoShape 54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+mn-lt"/>
              </a:endParaRPr>
            </a:p>
          </p:txBody>
        </p:sp>
        <p:sp>
          <p:nvSpPr>
            <p:cNvPr id="79" name="AutoShape 55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accent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+mn-lt"/>
              </a:endParaRPr>
            </a:p>
          </p:txBody>
        </p:sp>
      </p:grpSp>
      <p:sp>
        <p:nvSpPr>
          <p:cNvPr id="76" name="Line 52"/>
          <p:cNvSpPr>
            <a:spLocks noChangeShapeType="1"/>
          </p:cNvSpPr>
          <p:nvPr/>
        </p:nvSpPr>
        <p:spPr bwMode="auto">
          <a:xfrm>
            <a:off x="773741" y="2924171"/>
            <a:ext cx="7012969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 sz="1600">
              <a:latin typeface="+mn-lt"/>
            </a:endParaRPr>
          </a:p>
        </p:txBody>
      </p:sp>
      <p:sp>
        <p:nvSpPr>
          <p:cNvPr id="123" name="Text Box 50"/>
          <p:cNvSpPr txBox="1">
            <a:spLocks noChangeArrowheads="1"/>
          </p:cNvSpPr>
          <p:nvPr/>
        </p:nvSpPr>
        <p:spPr bwMode="auto">
          <a:xfrm>
            <a:off x="928662" y="2596077"/>
            <a:ext cx="234872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ru-RU" sz="1600" dirty="0" smtClean="0">
                <a:solidFill>
                  <a:srgbClr val="000000"/>
                </a:solidFill>
                <a:latin typeface="+mn-lt"/>
                <a:hlinkClick r:id="rId5" action="ppaction://hlinksldjump"/>
              </a:rPr>
              <a:t>4</a:t>
            </a:r>
            <a:r>
              <a:rPr lang="en-US" sz="1600" dirty="0" smtClean="0">
                <a:solidFill>
                  <a:srgbClr val="000000"/>
                </a:solidFill>
                <a:latin typeface="+mn-lt"/>
                <a:hlinkClick r:id="rId5" action="ppaction://hlinksldjump"/>
              </a:rPr>
              <a:t>. </a:t>
            </a:r>
            <a:r>
              <a:rPr lang="ru-RU" sz="1600" dirty="0" smtClean="0">
                <a:solidFill>
                  <a:srgbClr val="000000"/>
                </a:solidFill>
                <a:latin typeface="+mn-lt"/>
                <a:hlinkClick r:id="rId5" action="ppaction://hlinksldjump"/>
              </a:rPr>
              <a:t>Готовые решения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523854" y="3175000"/>
            <a:ext cx="182562" cy="182562"/>
            <a:chOff x="1239" y="1515"/>
            <a:chExt cx="115" cy="115"/>
          </a:xfrm>
        </p:grpSpPr>
        <p:sp>
          <p:nvSpPr>
            <p:cNvPr id="83" name="AutoShape 48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+mn-lt"/>
              </a:endParaRPr>
            </a:p>
          </p:txBody>
        </p:sp>
        <p:sp>
          <p:nvSpPr>
            <p:cNvPr id="84" name="AutoShape 49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+mn-lt"/>
              </a:endParaRPr>
            </a:p>
          </p:txBody>
        </p:sp>
      </p:grpSp>
      <p:sp>
        <p:nvSpPr>
          <p:cNvPr id="81" name="Line 46"/>
          <p:cNvSpPr>
            <a:spLocks noChangeShapeType="1"/>
          </p:cNvSpPr>
          <p:nvPr/>
        </p:nvSpPr>
        <p:spPr bwMode="auto">
          <a:xfrm>
            <a:off x="766741" y="3281362"/>
            <a:ext cx="7012970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 sz="1600">
              <a:latin typeface="+mn-lt"/>
            </a:endParaRPr>
          </a:p>
        </p:txBody>
      </p:sp>
      <p:sp>
        <p:nvSpPr>
          <p:cNvPr id="124" name="Text Box 50"/>
          <p:cNvSpPr txBox="1">
            <a:spLocks noChangeArrowheads="1"/>
          </p:cNvSpPr>
          <p:nvPr/>
        </p:nvSpPr>
        <p:spPr bwMode="auto">
          <a:xfrm>
            <a:off x="928662" y="2947570"/>
            <a:ext cx="330411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ru-RU" sz="1600" dirty="0" smtClean="0">
                <a:solidFill>
                  <a:srgbClr val="000000"/>
                </a:solidFill>
                <a:latin typeface="+mn-lt"/>
                <a:hlinkClick r:id="rId6" action="ppaction://hlinksldjump"/>
              </a:rPr>
              <a:t>5</a:t>
            </a:r>
            <a:r>
              <a:rPr lang="en-US" sz="1600" dirty="0" smtClean="0">
                <a:solidFill>
                  <a:srgbClr val="000000"/>
                </a:solidFill>
                <a:latin typeface="+mn-lt"/>
                <a:hlinkClick r:id="rId6" action="ppaction://hlinksldjump"/>
              </a:rPr>
              <a:t>. </a:t>
            </a:r>
            <a:r>
              <a:rPr lang="ru-RU" sz="1600" dirty="0" smtClean="0">
                <a:solidFill>
                  <a:srgbClr val="000000"/>
                </a:solidFill>
                <a:latin typeface="+mn-lt"/>
                <a:hlinkClick r:id="rId6" action="ppaction://hlinksldjump"/>
              </a:rPr>
              <a:t>Индивидуальные решения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528646" y="3532189"/>
            <a:ext cx="182562" cy="182563"/>
            <a:chOff x="1239" y="1515"/>
            <a:chExt cx="115" cy="115"/>
          </a:xfrm>
        </p:grpSpPr>
        <p:sp>
          <p:nvSpPr>
            <p:cNvPr id="88" name="AutoShape 54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+mn-lt"/>
              </a:endParaRPr>
            </a:p>
          </p:txBody>
        </p:sp>
        <p:sp>
          <p:nvSpPr>
            <p:cNvPr id="89" name="AutoShape 55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accent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+mn-lt"/>
              </a:endParaRPr>
            </a:p>
          </p:txBody>
        </p:sp>
      </p:grpSp>
      <p:sp>
        <p:nvSpPr>
          <p:cNvPr id="86" name="Line 52"/>
          <p:cNvSpPr>
            <a:spLocks noChangeShapeType="1"/>
          </p:cNvSpPr>
          <p:nvPr/>
        </p:nvSpPr>
        <p:spPr bwMode="auto">
          <a:xfrm>
            <a:off x="773741" y="3638551"/>
            <a:ext cx="7012969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 sz="1600">
              <a:latin typeface="+mn-lt"/>
            </a:endParaRPr>
          </a:p>
        </p:txBody>
      </p:sp>
      <p:sp>
        <p:nvSpPr>
          <p:cNvPr id="125" name="Text Box 50"/>
          <p:cNvSpPr txBox="1">
            <a:spLocks noChangeArrowheads="1"/>
          </p:cNvSpPr>
          <p:nvPr/>
        </p:nvSpPr>
        <p:spPr bwMode="auto">
          <a:xfrm>
            <a:off x="928662" y="3304760"/>
            <a:ext cx="370486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ru-RU" sz="1600" dirty="0" smtClean="0">
                <a:solidFill>
                  <a:srgbClr val="000000"/>
                </a:solidFill>
                <a:latin typeface="+mn-lt"/>
                <a:hlinkClick r:id="rId7" action="ppaction://hlinksldjump"/>
              </a:rPr>
              <a:t>6</a:t>
            </a:r>
            <a:r>
              <a:rPr lang="en-US" sz="1600" dirty="0" smtClean="0">
                <a:solidFill>
                  <a:srgbClr val="000000"/>
                </a:solidFill>
                <a:latin typeface="+mn-lt"/>
                <a:hlinkClick r:id="rId7" action="ppaction://hlinksldjump"/>
              </a:rPr>
              <a:t>. </a:t>
            </a:r>
            <a:r>
              <a:rPr lang="ru-RU" sz="1600" dirty="0" err="1" smtClean="0">
                <a:solidFill>
                  <a:srgbClr val="000000"/>
                </a:solidFill>
                <a:latin typeface="+mn-lt"/>
                <a:hlinkClick r:id="rId7" action="ppaction://hlinksldjump"/>
              </a:rPr>
              <a:t>СофтАкадемия</a:t>
            </a:r>
            <a:r>
              <a:rPr lang="ru-RU" sz="1600" dirty="0" smtClean="0">
                <a:solidFill>
                  <a:srgbClr val="000000"/>
                </a:solidFill>
                <a:latin typeface="+mn-lt"/>
                <a:hlinkClick r:id="rId7" action="ppaction://hlinksldjump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+mn-lt"/>
                <a:hlinkClick r:id="rId7" action="ppaction://hlinksldjump"/>
              </a:rPr>
              <a:t>РП-интеграция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523854" y="3889380"/>
            <a:ext cx="182562" cy="182562"/>
            <a:chOff x="1239" y="1515"/>
            <a:chExt cx="115" cy="115"/>
          </a:xfrm>
        </p:grpSpPr>
        <p:sp>
          <p:nvSpPr>
            <p:cNvPr id="93" name="AutoShape 48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+mn-lt"/>
              </a:endParaRPr>
            </a:p>
          </p:txBody>
        </p:sp>
        <p:sp>
          <p:nvSpPr>
            <p:cNvPr id="94" name="AutoShape 49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+mn-lt"/>
              </a:endParaRPr>
            </a:p>
          </p:txBody>
        </p:sp>
      </p:grpSp>
      <p:sp>
        <p:nvSpPr>
          <p:cNvPr id="91" name="Line 46"/>
          <p:cNvSpPr>
            <a:spLocks noChangeShapeType="1"/>
          </p:cNvSpPr>
          <p:nvPr/>
        </p:nvSpPr>
        <p:spPr bwMode="auto">
          <a:xfrm>
            <a:off x="766741" y="3995742"/>
            <a:ext cx="7012970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 sz="1600">
              <a:latin typeface="+mn-lt"/>
            </a:endParaRPr>
          </a:p>
        </p:txBody>
      </p:sp>
      <p:sp>
        <p:nvSpPr>
          <p:cNvPr id="126" name="Text Box 50"/>
          <p:cNvSpPr txBox="1">
            <a:spLocks noChangeArrowheads="1"/>
          </p:cNvSpPr>
          <p:nvPr/>
        </p:nvSpPr>
        <p:spPr bwMode="auto">
          <a:xfrm>
            <a:off x="928662" y="3639129"/>
            <a:ext cx="469872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ru-RU" sz="1600" dirty="0" smtClean="0">
                <a:solidFill>
                  <a:srgbClr val="000000"/>
                </a:solidFill>
                <a:latin typeface="+mn-lt"/>
                <a:hlinkClick r:id="rId8" action="ppaction://hlinksldjump"/>
              </a:rPr>
              <a:t>7. Преимущества решения </a:t>
            </a:r>
            <a:r>
              <a:rPr lang="ru-RU" sz="1600" dirty="0" smtClean="0">
                <a:solidFill>
                  <a:srgbClr val="000000"/>
                </a:solidFill>
                <a:latin typeface="+mn-lt"/>
                <a:hlinkClick r:id="rId8" action="ppaction://hlinksldjump"/>
              </a:rPr>
              <a:t>РП-интеграция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528646" y="4246569"/>
            <a:ext cx="182562" cy="182563"/>
            <a:chOff x="1239" y="1515"/>
            <a:chExt cx="115" cy="115"/>
          </a:xfrm>
        </p:grpSpPr>
        <p:sp>
          <p:nvSpPr>
            <p:cNvPr id="98" name="AutoShape 54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+mn-lt"/>
              </a:endParaRPr>
            </a:p>
          </p:txBody>
        </p:sp>
        <p:sp>
          <p:nvSpPr>
            <p:cNvPr id="99" name="AutoShape 55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accent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+mn-lt"/>
              </a:endParaRPr>
            </a:p>
          </p:txBody>
        </p:sp>
      </p:grpSp>
      <p:sp>
        <p:nvSpPr>
          <p:cNvPr id="96" name="Line 52"/>
          <p:cNvSpPr>
            <a:spLocks noChangeShapeType="1"/>
          </p:cNvSpPr>
          <p:nvPr/>
        </p:nvSpPr>
        <p:spPr bwMode="auto">
          <a:xfrm>
            <a:off x="773741" y="4352931"/>
            <a:ext cx="7012969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 sz="1600">
              <a:latin typeface="+mn-lt"/>
            </a:endParaRPr>
          </a:p>
        </p:txBody>
      </p:sp>
      <p:sp>
        <p:nvSpPr>
          <p:cNvPr id="127" name="Text Box 50"/>
          <p:cNvSpPr txBox="1">
            <a:spLocks noChangeArrowheads="1"/>
          </p:cNvSpPr>
          <p:nvPr/>
        </p:nvSpPr>
        <p:spPr bwMode="auto">
          <a:xfrm>
            <a:off x="928662" y="3996319"/>
            <a:ext cx="197682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ru-RU" sz="1600" dirty="0" smtClean="0">
                <a:solidFill>
                  <a:srgbClr val="000000"/>
                </a:solidFill>
                <a:latin typeface="+mn-lt"/>
                <a:hlinkClick r:id="rId9" action="ppaction://hlinksldjump"/>
              </a:rPr>
              <a:t>8</a:t>
            </a:r>
            <a:r>
              <a:rPr lang="en-US" sz="1600" dirty="0" smtClean="0">
                <a:solidFill>
                  <a:srgbClr val="000000"/>
                </a:solidFill>
                <a:latin typeface="+mn-lt"/>
                <a:hlinkClick r:id="rId9" action="ppaction://hlinksldjump"/>
              </a:rPr>
              <a:t>. </a:t>
            </a:r>
            <a:r>
              <a:rPr lang="ru-RU" sz="1600" dirty="0" smtClean="0">
                <a:solidFill>
                  <a:srgbClr val="000000"/>
                </a:solidFill>
                <a:latin typeface="+mn-lt"/>
                <a:hlinkClick r:id="rId9" action="ppaction://hlinksldjump"/>
              </a:rPr>
              <a:t>Нам доверяют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10" name="Group 47"/>
          <p:cNvGrpSpPr>
            <a:grpSpLocks/>
          </p:cNvGrpSpPr>
          <p:nvPr/>
        </p:nvGrpSpPr>
        <p:grpSpPr bwMode="auto">
          <a:xfrm>
            <a:off x="523854" y="4603760"/>
            <a:ext cx="182562" cy="182562"/>
            <a:chOff x="1239" y="1515"/>
            <a:chExt cx="115" cy="115"/>
          </a:xfrm>
        </p:grpSpPr>
        <p:sp>
          <p:nvSpPr>
            <p:cNvPr id="113" name="AutoShape 48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+mn-lt"/>
              </a:endParaRPr>
            </a:p>
          </p:txBody>
        </p:sp>
        <p:sp>
          <p:nvSpPr>
            <p:cNvPr id="114" name="AutoShape 49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+mn-lt"/>
              </a:endParaRPr>
            </a:p>
          </p:txBody>
        </p:sp>
      </p:grpSp>
      <p:sp>
        <p:nvSpPr>
          <p:cNvPr id="111" name="Line 46"/>
          <p:cNvSpPr>
            <a:spLocks noChangeShapeType="1"/>
          </p:cNvSpPr>
          <p:nvPr/>
        </p:nvSpPr>
        <p:spPr bwMode="auto">
          <a:xfrm>
            <a:off x="766741" y="4710122"/>
            <a:ext cx="7012970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 sz="1600">
              <a:latin typeface="+mn-lt"/>
            </a:endParaRPr>
          </a:p>
        </p:txBody>
      </p:sp>
      <p:sp>
        <p:nvSpPr>
          <p:cNvPr id="128" name="Text Box 50"/>
          <p:cNvSpPr txBox="1">
            <a:spLocks noChangeArrowheads="1"/>
          </p:cNvSpPr>
          <p:nvPr/>
        </p:nvSpPr>
        <p:spPr bwMode="auto">
          <a:xfrm>
            <a:off x="928662" y="4376330"/>
            <a:ext cx="505138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ru-RU" sz="1600" dirty="0" smtClean="0">
                <a:solidFill>
                  <a:srgbClr val="000000"/>
                </a:solidFill>
                <a:latin typeface="+mn-lt"/>
                <a:hlinkClick r:id="rId10" action="ppaction://hlinksldjump"/>
              </a:rPr>
              <a:t>9</a:t>
            </a:r>
            <a:r>
              <a:rPr lang="en-US" sz="1600" dirty="0" smtClean="0">
                <a:solidFill>
                  <a:srgbClr val="000000"/>
                </a:solidFill>
                <a:latin typeface="+mn-lt"/>
                <a:hlinkClick r:id="rId10" action="ppaction://hlinksldjump"/>
              </a:rPr>
              <a:t>. </a:t>
            </a:r>
            <a:r>
              <a:rPr lang="ru-RU" sz="1600" dirty="0" smtClean="0">
                <a:solidFill>
                  <a:srgbClr val="000000"/>
                </a:solidFill>
                <a:latin typeface="+mn-lt"/>
                <a:hlinkClick r:id="rId10" action="ppaction://hlinksldjump"/>
              </a:rPr>
              <a:t>Как мы обеспечиваем наши преимущества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6" name="Line 52"/>
          <p:cNvSpPr>
            <a:spLocks noChangeShapeType="1"/>
          </p:cNvSpPr>
          <p:nvPr/>
        </p:nvSpPr>
        <p:spPr bwMode="auto">
          <a:xfrm>
            <a:off x="773741" y="5067311"/>
            <a:ext cx="7012969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 sz="1600">
              <a:latin typeface="+mn-lt"/>
            </a:endParaRPr>
          </a:p>
        </p:txBody>
      </p: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528646" y="4960949"/>
            <a:ext cx="182562" cy="182563"/>
            <a:chOff x="1239" y="1515"/>
            <a:chExt cx="115" cy="115"/>
          </a:xfrm>
        </p:grpSpPr>
        <p:sp>
          <p:nvSpPr>
            <p:cNvPr id="118" name="AutoShape 54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+mn-lt"/>
              </a:endParaRPr>
            </a:p>
          </p:txBody>
        </p:sp>
        <p:sp>
          <p:nvSpPr>
            <p:cNvPr id="119" name="AutoShape 55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accent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+mn-lt"/>
              </a:endParaRPr>
            </a:p>
          </p:txBody>
        </p:sp>
      </p:grpSp>
      <p:sp>
        <p:nvSpPr>
          <p:cNvPr id="129" name="Text Box 50"/>
          <p:cNvSpPr txBox="1">
            <a:spLocks noChangeArrowheads="1"/>
          </p:cNvSpPr>
          <p:nvPr/>
        </p:nvSpPr>
        <p:spPr bwMode="auto">
          <a:xfrm>
            <a:off x="928662" y="4733520"/>
            <a:ext cx="3041217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ru-RU" sz="1600" dirty="0" smtClean="0">
                <a:solidFill>
                  <a:srgbClr val="000000"/>
                </a:solidFill>
                <a:latin typeface="+mn-lt"/>
                <a:hlinkClick r:id="rId11" action="ppaction://hlinksldjump"/>
              </a:rPr>
              <a:t>10. Перспективы развития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57" name="Group 47"/>
          <p:cNvGrpSpPr>
            <a:grpSpLocks/>
          </p:cNvGrpSpPr>
          <p:nvPr/>
        </p:nvGrpSpPr>
        <p:grpSpPr bwMode="auto">
          <a:xfrm>
            <a:off x="530853" y="5318140"/>
            <a:ext cx="182562" cy="182562"/>
            <a:chOff x="1239" y="1515"/>
            <a:chExt cx="115" cy="115"/>
          </a:xfrm>
        </p:grpSpPr>
        <p:sp>
          <p:nvSpPr>
            <p:cNvPr id="58" name="AutoShape 48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+mn-lt"/>
              </a:endParaRPr>
            </a:p>
          </p:txBody>
        </p:sp>
        <p:sp>
          <p:nvSpPr>
            <p:cNvPr id="59" name="AutoShape 49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+mn-lt"/>
              </a:endParaRPr>
            </a:p>
          </p:txBody>
        </p:sp>
      </p:grpSp>
      <p:sp>
        <p:nvSpPr>
          <p:cNvPr id="60" name="Line 46"/>
          <p:cNvSpPr>
            <a:spLocks noChangeShapeType="1"/>
          </p:cNvSpPr>
          <p:nvPr/>
        </p:nvSpPr>
        <p:spPr bwMode="auto">
          <a:xfrm>
            <a:off x="773740" y="5424502"/>
            <a:ext cx="7012970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 sz="1600">
              <a:latin typeface="+mn-lt"/>
            </a:endParaRPr>
          </a:p>
        </p:txBody>
      </p:sp>
      <p:sp>
        <p:nvSpPr>
          <p:cNvPr id="61" name="Text Box 50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935661" y="5090710"/>
            <a:ext cx="247696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ru-RU" sz="1600" dirty="0" smtClean="0">
                <a:solidFill>
                  <a:srgbClr val="000000"/>
                </a:solidFill>
                <a:latin typeface="+mn-lt"/>
                <a:hlinkClick r:id="rId9" action="ppaction://hlinksldjump"/>
              </a:rPr>
              <a:t>11</a:t>
            </a:r>
            <a:r>
              <a:rPr lang="en-US" sz="1600" dirty="0" smtClean="0">
                <a:solidFill>
                  <a:srgbClr val="000000"/>
                </a:solidFill>
                <a:latin typeface="+mn-lt"/>
                <a:hlinkClick r:id="rId9" action="ppaction://hlinksldjump"/>
              </a:rPr>
              <a:t>. </a:t>
            </a:r>
            <a:r>
              <a:rPr lang="ru-RU" sz="1600" dirty="0" smtClean="0">
                <a:solidFill>
                  <a:srgbClr val="000000"/>
                </a:solidFill>
                <a:latin typeface="+mn-lt"/>
                <a:hlinkClick r:id="rId9" action="ppaction://hlinksldjump"/>
              </a:rPr>
              <a:t>Полезные ссылки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5" name="Line 52"/>
          <p:cNvSpPr>
            <a:spLocks noChangeShapeType="1"/>
          </p:cNvSpPr>
          <p:nvPr/>
        </p:nvSpPr>
        <p:spPr bwMode="auto">
          <a:xfrm>
            <a:off x="773741" y="5781691"/>
            <a:ext cx="7012969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 sz="1600">
              <a:latin typeface="+mn-lt"/>
            </a:endParaRPr>
          </a:p>
        </p:txBody>
      </p:sp>
      <p:grpSp>
        <p:nvGrpSpPr>
          <p:cNvPr id="97" name="Group 53"/>
          <p:cNvGrpSpPr>
            <a:grpSpLocks/>
          </p:cNvGrpSpPr>
          <p:nvPr/>
        </p:nvGrpSpPr>
        <p:grpSpPr bwMode="auto">
          <a:xfrm>
            <a:off x="528646" y="5675329"/>
            <a:ext cx="182562" cy="182563"/>
            <a:chOff x="1239" y="1515"/>
            <a:chExt cx="115" cy="115"/>
          </a:xfrm>
        </p:grpSpPr>
        <p:sp>
          <p:nvSpPr>
            <p:cNvPr id="101" name="AutoShape 54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+mn-lt"/>
              </a:endParaRPr>
            </a:p>
          </p:txBody>
        </p:sp>
        <p:sp>
          <p:nvSpPr>
            <p:cNvPr id="102" name="AutoShape 55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accent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+mn-lt"/>
              </a:endParaRPr>
            </a:p>
          </p:txBody>
        </p:sp>
      </p:grpSp>
      <p:sp>
        <p:nvSpPr>
          <p:cNvPr id="100" name="Text Box 50"/>
          <p:cNvSpPr txBox="1">
            <a:spLocks noChangeArrowheads="1"/>
          </p:cNvSpPr>
          <p:nvPr/>
        </p:nvSpPr>
        <p:spPr bwMode="auto">
          <a:xfrm>
            <a:off x="928662" y="5447900"/>
            <a:ext cx="1604927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ru-RU" sz="1600" dirty="0" smtClean="0">
                <a:solidFill>
                  <a:srgbClr val="000000"/>
                </a:solidFill>
                <a:latin typeface="+mn-lt"/>
                <a:hlinkClick r:id="rId13" action="ppaction://hlinksldjump"/>
              </a:rPr>
              <a:t>12. Контакты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 smtClean="0"/>
              <a:t>РП-интеграция</a:t>
            </a:r>
            <a:endParaRPr lang="en-US" dirty="0"/>
          </a:p>
        </p:txBody>
      </p:sp>
      <p:sp>
        <p:nvSpPr>
          <p:cNvPr id="5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www.rp-integra.ru</a:t>
            </a:r>
            <a:endParaRPr lang="en-US" dirty="0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Тенденции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544638"/>
            <a:ext cx="7824788" cy="281305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Сегодня функционирование организаций зависит от применения технологий и управления процессами</a:t>
            </a:r>
          </a:p>
          <a:p>
            <a:pPr>
              <a:lnSpc>
                <a:spcPct val="80000"/>
              </a:lnSpc>
            </a:pPr>
            <a:endParaRPr lang="en-US" b="1" dirty="0" smtClean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</a:pPr>
            <a:r>
              <a:rPr lang="ru-RU" sz="2400" dirty="0" smtClean="0">
                <a:latin typeface="+mn-lt"/>
              </a:rPr>
              <a:t>Улучшить работу всего предприятия? Легко, если вы выбираете простые решения</a:t>
            </a:r>
            <a:endParaRPr lang="ru-RU" dirty="0" smtClean="0">
              <a:solidFill>
                <a:srgbClr val="0070C0"/>
              </a:solidFill>
              <a:latin typeface="+mn-lt"/>
            </a:endParaRPr>
          </a:p>
          <a:p>
            <a:pPr lvl="1">
              <a:lnSpc>
                <a:spcPct val="80000"/>
              </a:lnSpc>
            </a:pPr>
            <a:endParaRPr lang="en-US" sz="2900" dirty="0"/>
          </a:p>
        </p:txBody>
      </p:sp>
      <p:sp>
        <p:nvSpPr>
          <p:cNvPr id="6" name="Пятиугольник 5"/>
          <p:cNvSpPr/>
          <p:nvPr/>
        </p:nvSpPr>
        <p:spPr>
          <a:xfrm rot="5400000">
            <a:off x="651032" y="4865882"/>
            <a:ext cx="801937" cy="46770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57290" y="4572008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 smtClean="0">
                <a:latin typeface="+mn-lt"/>
              </a:rPr>
              <a:t>Предлагаем Вам ознакомиться с программными решениями </a:t>
            </a:r>
            <a:r>
              <a:rPr lang="ru-RU" dirty="0" smtClean="0">
                <a:latin typeface="+mn-lt"/>
              </a:rPr>
              <a:t>РП-интеграция </a:t>
            </a:r>
            <a:r>
              <a:rPr lang="ru-RU" dirty="0" smtClean="0">
                <a:latin typeface="+mn-lt"/>
              </a:rPr>
              <a:t>для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предприятий любого масштаба и любой сферы деятельности.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 smtClean="0"/>
              <a:t>РП-интеграция</a:t>
            </a:r>
            <a:endParaRPr lang="en-US" dirty="0"/>
          </a:p>
        </p:txBody>
      </p:sp>
      <p:sp>
        <p:nvSpPr>
          <p:cNvPr id="5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www.rp-integra.ru</a:t>
            </a:r>
            <a:endParaRPr lang="en-US" dirty="0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нас</a:t>
            </a:r>
          </a:p>
        </p:txBody>
      </p:sp>
      <p:pic>
        <p:nvPicPr>
          <p:cNvPr id="7" name="Рисунок 6" descr="1244615bcb216e2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667897"/>
            <a:ext cx="3409505" cy="3190127"/>
          </a:xfrm>
          <a:prstGeom prst="rect">
            <a:avLst/>
          </a:prstGeom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19124" y="1357298"/>
            <a:ext cx="8096279" cy="474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Компания «РП-интеграция» является центром компетенции по разработке, внедрению и сопровождению программного обеспечения.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v"/>
              <a:tabLst/>
              <a:defRPr/>
            </a:pPr>
            <a:endParaRPr kumimoji="0" lang="ru-RU" sz="2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Решения компании «РП-интеграция» помогают управлять данными (документами, информацией о сотрудниках, клиентах и партнерах, аналитикой).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7554" y="3500438"/>
            <a:ext cx="5786446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sz="2200" dirty="0" smtClean="0">
                <a:latin typeface="+mn-lt"/>
              </a:rPr>
              <a:t>Использование программных продуктов компании</a:t>
            </a:r>
          </a:p>
          <a:p>
            <a:pPr>
              <a:lnSpc>
                <a:spcPct val="80000"/>
              </a:lnSpc>
            </a:pPr>
            <a:r>
              <a:rPr lang="ru-RU" sz="2200" dirty="0" smtClean="0">
                <a:latin typeface="+mn-lt"/>
              </a:rPr>
              <a:t>«РП-интеграция» позволяет значительно экономить время на обработку данных и формирование документов.</a:t>
            </a:r>
          </a:p>
          <a:p>
            <a:pPr>
              <a:lnSpc>
                <a:spcPct val="80000"/>
              </a:lnSpc>
            </a:pPr>
            <a:endParaRPr lang="ru-RU" sz="2200" dirty="0" smtClean="0">
              <a:latin typeface="+mn-lt"/>
            </a:endParaRPr>
          </a:p>
          <a:p>
            <a:pPr>
              <a:lnSpc>
                <a:spcPct val="80000"/>
              </a:lnSpc>
            </a:pPr>
            <a:endParaRPr lang="ru-RU" sz="2200" dirty="0" smtClean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ru-RU" sz="2200" dirty="0" smtClean="0">
                <a:latin typeface="+mn-lt"/>
              </a:rPr>
              <a:t>Сайт разработчика: </a:t>
            </a:r>
            <a:r>
              <a:rPr lang="ru-RU" sz="2200" u="sng" dirty="0" smtClean="0">
                <a:solidFill>
                  <a:schemeClr val="accent2">
                    <a:lumMod val="75000"/>
                  </a:schemeClr>
                </a:solidFill>
                <a:latin typeface="+mn-lt"/>
                <a:hlinkClick r:id="rId3"/>
              </a:rPr>
              <a:t>www.r</a:t>
            </a:r>
            <a:r>
              <a:rPr lang="en-US" sz="2200" u="sng" dirty="0" smtClean="0">
                <a:solidFill>
                  <a:schemeClr val="accent2">
                    <a:lumMod val="75000"/>
                  </a:schemeClr>
                </a:solidFill>
                <a:latin typeface="+mn-lt"/>
                <a:hlinkClick r:id="rId3"/>
              </a:rPr>
              <a:t>p-</a:t>
            </a:r>
            <a:r>
              <a:rPr lang="en-US" sz="2200" u="sng" dirty="0" err="1" smtClean="0">
                <a:solidFill>
                  <a:schemeClr val="accent2">
                    <a:lumMod val="75000"/>
                  </a:schemeClr>
                </a:solidFill>
                <a:latin typeface="+mn-lt"/>
                <a:hlinkClick r:id="rId3"/>
              </a:rPr>
              <a:t>integra</a:t>
            </a:r>
            <a:r>
              <a:rPr lang="ru-RU" sz="2200" u="sng" dirty="0" smtClean="0">
                <a:solidFill>
                  <a:schemeClr val="accent2">
                    <a:lumMod val="75000"/>
                  </a:schemeClr>
                </a:solidFill>
                <a:latin typeface="+mn-lt"/>
                <a:hlinkClick r:id="rId3"/>
              </a:rPr>
              <a:t>.</a:t>
            </a:r>
            <a:r>
              <a:rPr lang="ru-RU" sz="2200" u="sng" dirty="0" err="1" smtClean="0">
                <a:solidFill>
                  <a:schemeClr val="accent2">
                    <a:lumMod val="75000"/>
                  </a:schemeClr>
                </a:solidFill>
                <a:latin typeface="+mn-lt"/>
                <a:hlinkClick r:id="rId3"/>
              </a:rPr>
              <a:t>ru</a:t>
            </a:r>
            <a:r>
              <a:rPr lang="ru-RU" sz="2200" u="sng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 smtClean="0"/>
              <a:t>РП-интеграция</a:t>
            </a:r>
            <a:endParaRPr lang="en-US" dirty="0"/>
          </a:p>
        </p:txBody>
      </p:sp>
      <p:sp>
        <p:nvSpPr>
          <p:cNvPr id="9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www.rp-integra.ru</a:t>
            </a:r>
            <a:endParaRPr lang="en-US" dirty="0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Ключевые направления </a:t>
            </a:r>
            <a:r>
              <a:rPr lang="ru-RU" sz="2400" dirty="0" smtClean="0"/>
              <a:t>компании</a:t>
            </a:r>
            <a:br>
              <a:rPr lang="ru-RU" sz="2400" dirty="0" smtClean="0"/>
            </a:br>
            <a:r>
              <a:rPr lang="ru-RU" sz="2400" dirty="0" smtClean="0"/>
              <a:t>«РП-интеграция»</a:t>
            </a:r>
            <a:endParaRPr lang="en-US" sz="1400" dirty="0"/>
          </a:p>
        </p:txBody>
      </p:sp>
      <p:sp>
        <p:nvSpPr>
          <p:cNvPr id="93187" name="AutoShape 3"/>
          <p:cNvSpPr>
            <a:spLocks noChangeArrowheads="1"/>
          </p:cNvSpPr>
          <p:nvPr/>
        </p:nvSpPr>
        <p:spPr bwMode="ltGray">
          <a:xfrm>
            <a:off x="214282" y="1285860"/>
            <a:ext cx="5880100" cy="4495800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gray">
          <a:xfrm>
            <a:off x="595282" y="189546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69804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b="1" dirty="0" smtClean="0">
                <a:solidFill>
                  <a:schemeClr val="bg1"/>
                </a:solidFill>
              </a:rPr>
              <a:t>Готовые решения</a:t>
            </a:r>
          </a:p>
        </p:txBody>
      </p:sp>
      <p:sp>
        <p:nvSpPr>
          <p:cNvPr id="93189" name="AutoShape 5"/>
          <p:cNvSpPr>
            <a:spLocks noChangeArrowheads="1"/>
          </p:cNvSpPr>
          <p:nvPr/>
        </p:nvSpPr>
        <p:spPr bwMode="gray">
          <a:xfrm>
            <a:off x="595282" y="303846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69804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b="1" dirty="0" smtClean="0">
                <a:solidFill>
                  <a:schemeClr val="bg1"/>
                </a:solidFill>
              </a:rPr>
              <a:t>Индивидуальные решения</a:t>
            </a:r>
          </a:p>
        </p:txBody>
      </p:sp>
      <p:sp>
        <p:nvSpPr>
          <p:cNvPr id="93190" name="AutoShape 6"/>
          <p:cNvSpPr>
            <a:spLocks noChangeArrowheads="1"/>
          </p:cNvSpPr>
          <p:nvPr/>
        </p:nvSpPr>
        <p:spPr bwMode="gray">
          <a:xfrm>
            <a:off x="595282" y="418146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tx2"/>
              </a:gs>
              <a:gs pos="50000">
                <a:schemeClr val="tx2">
                  <a:gamma/>
                  <a:tint val="69804"/>
                  <a:invGamma/>
                </a:schemeClr>
              </a:gs>
              <a:gs pos="100000">
                <a:schemeClr val="tx2"/>
              </a:gs>
            </a:gsLst>
            <a:lin ang="27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b="1" dirty="0" err="1" smtClean="0">
                <a:solidFill>
                  <a:schemeClr val="bg1"/>
                </a:solidFill>
              </a:rPr>
              <a:t>СофтАкадемия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191" name="AutoShape 7"/>
          <p:cNvSpPr>
            <a:spLocks noChangeArrowheads="1"/>
          </p:cNvSpPr>
          <p:nvPr/>
        </p:nvSpPr>
        <p:spPr bwMode="auto">
          <a:xfrm>
            <a:off x="5976918" y="2971784"/>
            <a:ext cx="3000364" cy="1314472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r>
              <a:rPr lang="ru-RU" dirty="0" smtClean="0">
                <a:latin typeface="+mn-lt"/>
              </a:rPr>
              <a:t>Проработав на рынке программного обеспечения с 2005 г., мы выработали особенный подход к клиенту, который можно описать тремя словами:</a:t>
            </a:r>
          </a:p>
          <a:p>
            <a:r>
              <a:rPr lang="ru-RU" b="1" dirty="0" smtClean="0">
                <a:latin typeface="+mn-lt"/>
              </a:rPr>
              <a:t>внимание,</a:t>
            </a:r>
          </a:p>
          <a:p>
            <a:r>
              <a:rPr lang="ru-RU" b="1" dirty="0" smtClean="0">
                <a:latin typeface="+mn-lt"/>
              </a:rPr>
              <a:t>уважение, пунктуальность.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Договор Партне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1227520"/>
            <a:ext cx="1766688" cy="1201348"/>
          </a:xfrm>
          <a:prstGeom prst="rect">
            <a:avLst/>
          </a:prstGeom>
        </p:spPr>
      </p:pic>
      <p:pic>
        <p:nvPicPr>
          <p:cNvPr id="17" name="Рисунок 16" descr="ОК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1130352"/>
            <a:ext cx="1766686" cy="129851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Готовые решения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 smtClean="0"/>
              <a:t>РП-интеграция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www.rp-integra.ru</a:t>
            </a:r>
            <a:endParaRPr lang="en-US" dirty="0"/>
          </a:p>
        </p:txBody>
      </p:sp>
      <p:pic>
        <p:nvPicPr>
          <p:cNvPr id="9" name="Рисунок 8" descr="ДокПартнер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3401328"/>
            <a:ext cx="1754182" cy="1754182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 descr="Клиент Плюс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4546" y="3401328"/>
            <a:ext cx="1754182" cy="1754182"/>
          </a:xfrm>
          <a:prstGeom prst="rect">
            <a:avLst/>
          </a:prstGeom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2071670" y="1900000"/>
            <a:ext cx="235745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 smtClean="0">
                <a:latin typeface="+mn-lt"/>
              </a:rPr>
              <a:t>Программа для учёта сотрудников и формирования кадровых документов </a:t>
            </a:r>
            <a:endParaRPr lang="en-US" sz="1400" dirty="0" smtClean="0">
              <a:latin typeface="+mn-lt"/>
            </a:endParaRPr>
          </a:p>
          <a:p>
            <a:pPr algn="l"/>
            <a:endParaRPr lang="ru-RU" sz="1400" dirty="0" smtClean="0">
              <a:latin typeface="+mn-lt"/>
            </a:endParaRPr>
          </a:p>
          <a:p>
            <a:pPr algn="l"/>
            <a:r>
              <a:rPr lang="ru-RU" sz="1400" b="1" dirty="0" smtClean="0">
                <a:latin typeface="+mn-lt"/>
              </a:rPr>
              <a:t>Подробнее: </a:t>
            </a:r>
            <a:r>
              <a:rPr lang="en-US" sz="1400" b="1" u="sng" dirty="0" smtClean="0">
                <a:latin typeface="+mn-lt"/>
                <a:hlinkClick r:id="rId6"/>
              </a:rPr>
              <a:t>www.okpartner.ru </a:t>
            </a:r>
            <a:endParaRPr lang="ru-RU" sz="1400" b="1" u="sng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6314" y="1898870"/>
            <a:ext cx="26432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 smtClean="0">
                <a:latin typeface="+mn-lt"/>
              </a:rPr>
              <a:t>Программа для учёта договоров</a:t>
            </a:r>
            <a:endParaRPr lang="en-US" sz="1400" dirty="0" smtClean="0">
              <a:latin typeface="+mn-lt"/>
            </a:endParaRPr>
          </a:p>
          <a:p>
            <a:pPr algn="l"/>
            <a:endParaRPr lang="en-US" sz="1400" dirty="0" smtClean="0">
              <a:latin typeface="+mn-lt"/>
            </a:endParaRPr>
          </a:p>
          <a:p>
            <a:pPr algn="l"/>
            <a:endParaRPr lang="en-US" sz="1400" dirty="0" smtClean="0">
              <a:latin typeface="+mn-lt"/>
            </a:endParaRPr>
          </a:p>
          <a:p>
            <a:pPr algn="l"/>
            <a:endParaRPr lang="en-US" sz="1400" dirty="0" smtClean="0">
              <a:latin typeface="+mn-lt"/>
            </a:endParaRPr>
          </a:p>
          <a:p>
            <a:pPr algn="l"/>
            <a:r>
              <a:rPr lang="ru-RU" sz="1400" b="1" dirty="0" smtClean="0">
                <a:latin typeface="+mn-lt"/>
              </a:rPr>
              <a:t>Подробнее: </a:t>
            </a:r>
            <a:r>
              <a:rPr lang="en-US" sz="1400" b="1" u="sng" dirty="0" smtClean="0">
                <a:latin typeface="+mn-lt"/>
                <a:hlinkClick r:id="rId7"/>
              </a:rPr>
              <a:t>www.dogovorpartner.ru</a:t>
            </a:r>
            <a:r>
              <a:rPr lang="en-US" sz="1400" b="1" u="sng" dirty="0" smtClean="0">
                <a:latin typeface="+mn-lt"/>
              </a:rPr>
              <a:t> </a:t>
            </a:r>
            <a:endParaRPr lang="ru-RU" sz="1400" b="1" u="sng" dirty="0" smtClean="0">
              <a:latin typeface="+mn-lt"/>
            </a:endParaRPr>
          </a:p>
          <a:p>
            <a:pPr algn="l"/>
            <a:endParaRPr lang="ru-RU" sz="14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3108" y="4687212"/>
            <a:ext cx="23574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 smtClean="0">
                <a:latin typeface="+mn-lt"/>
              </a:rPr>
              <a:t>Программа для учёта клиентов и продаж</a:t>
            </a:r>
            <a:endParaRPr lang="en-US" sz="1400" dirty="0" smtClean="0">
              <a:latin typeface="+mn-lt"/>
            </a:endParaRPr>
          </a:p>
          <a:p>
            <a:pPr algn="l"/>
            <a:endParaRPr lang="en-US" sz="1400" dirty="0" smtClean="0">
              <a:latin typeface="+mn-lt"/>
            </a:endParaRPr>
          </a:p>
          <a:p>
            <a:pPr algn="l"/>
            <a:endParaRPr lang="ru-RU" sz="1400" dirty="0" smtClean="0">
              <a:latin typeface="+mn-lt"/>
            </a:endParaRPr>
          </a:p>
          <a:p>
            <a:pPr algn="l"/>
            <a:endParaRPr lang="en-US" sz="1400" dirty="0" smtClean="0">
              <a:latin typeface="+mn-lt"/>
            </a:endParaRPr>
          </a:p>
          <a:p>
            <a:pPr algn="l"/>
            <a:r>
              <a:rPr lang="ru-RU" sz="1400" b="1" dirty="0" smtClean="0">
                <a:latin typeface="+mn-lt"/>
              </a:rPr>
              <a:t>Подробнее: </a:t>
            </a:r>
            <a:r>
              <a:rPr lang="en-US" sz="1400" b="1" u="sng" dirty="0" smtClean="0">
                <a:latin typeface="+mn-lt"/>
                <a:hlinkClick r:id="rId8"/>
              </a:rPr>
              <a:t>www.clientplus.ru </a:t>
            </a:r>
            <a:endParaRPr lang="en-US" sz="1400" b="1" u="sng" dirty="0" smtClean="0">
              <a:latin typeface="+mn-lt"/>
            </a:endParaRPr>
          </a:p>
          <a:p>
            <a:pPr algn="l"/>
            <a:endParaRPr lang="ru-RU" sz="14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7752" y="4687212"/>
            <a:ext cx="23574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 smtClean="0">
                <a:latin typeface="+mn-lt"/>
              </a:rPr>
              <a:t>Программа для учёта внутренних документов и корреспонденции</a:t>
            </a:r>
            <a:endParaRPr lang="en-US" sz="1400" dirty="0" smtClean="0">
              <a:latin typeface="+mn-lt"/>
            </a:endParaRPr>
          </a:p>
          <a:p>
            <a:pPr algn="l"/>
            <a:endParaRPr lang="en-US" sz="1400" dirty="0" smtClean="0">
              <a:latin typeface="+mn-lt"/>
            </a:endParaRPr>
          </a:p>
          <a:p>
            <a:pPr algn="l"/>
            <a:r>
              <a:rPr lang="ru-RU" sz="1400" b="1" dirty="0" smtClean="0">
                <a:latin typeface="+mn-lt"/>
              </a:rPr>
              <a:t>Подробнее: </a:t>
            </a:r>
            <a:r>
              <a:rPr lang="en-US" sz="1400" b="1" u="sng" dirty="0" smtClean="0">
                <a:latin typeface="+mn-lt"/>
                <a:hlinkClick r:id="rId9"/>
              </a:rPr>
              <a:t>www.docpartner.ru </a:t>
            </a:r>
            <a:endParaRPr lang="en-US" sz="1400" b="1" u="sng" dirty="0" smtClean="0">
              <a:latin typeface="+mn-lt"/>
            </a:endParaRPr>
          </a:p>
          <a:p>
            <a:pPr algn="l"/>
            <a:endParaRPr lang="ru-RU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Индивидуальные решения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 smtClean="0"/>
              <a:t>РП-интеграция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www.rp-integra.ru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14876" y="1643050"/>
            <a:ext cx="37147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 smtClean="0">
                <a:latin typeface="+mn-lt"/>
              </a:rPr>
              <a:t>Существует множество программ, предлагающих решение стандартизированных задач. Но иногда предлагаемый ими функционал не удовлетворяет специфические потребности бизнеса.</a:t>
            </a:r>
          </a:p>
          <a:p>
            <a:pPr algn="l"/>
            <a:r>
              <a:rPr lang="ru-RU" dirty="0" smtClean="0">
                <a:latin typeface="+mn-lt"/>
              </a:rPr>
              <a:t> </a:t>
            </a:r>
          </a:p>
          <a:p>
            <a:pPr algn="l"/>
            <a:r>
              <a:rPr lang="ru-RU" b="1" dirty="0" smtClean="0">
                <a:latin typeface="+mn-lt"/>
              </a:rPr>
              <a:t>Воплотите любые идеи, разработав собственное программное обеспечение.</a:t>
            </a:r>
            <a:endParaRPr lang="ru-RU" b="1" dirty="0">
              <a:latin typeface="+mn-lt"/>
            </a:endParaRPr>
          </a:p>
        </p:txBody>
      </p:sp>
      <p:pic>
        <p:nvPicPr>
          <p:cNvPr id="7" name="Рисунок 6" descr="Индивидуальные решения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57354" y="1142984"/>
            <a:ext cx="7358082" cy="4907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СофтАкадемия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 smtClean="0"/>
              <a:t>РП-интеграция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www.rp-integra.ru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4572008"/>
            <a:ext cx="778674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dirty="0" smtClean="0">
                <a:latin typeface="+mn-lt"/>
              </a:rPr>
              <a:t>Хотите узнать, как повысить эффективность своей работы с данными (документами, информацией о сотрудниках, клиентах и партнерах, аналитикой) с помощью новых подходов?</a:t>
            </a:r>
          </a:p>
          <a:p>
            <a:pPr algn="l"/>
            <a:r>
              <a:rPr lang="ru-RU" sz="1600" b="1" dirty="0" smtClean="0">
                <a:latin typeface="+mn-lt"/>
              </a:rPr>
              <a:t>Мы поможем Вам изучить лучшие практики и решения, выработанные </a:t>
            </a:r>
            <a:r>
              <a:rPr lang="ru-RU" sz="1600" b="1" dirty="0" smtClean="0">
                <a:latin typeface="+mn-lt"/>
              </a:rPr>
              <a:t>разработчиками</a:t>
            </a:r>
            <a:r>
              <a:rPr lang="en-US" sz="1600" b="1" dirty="0" smtClean="0">
                <a:latin typeface="+mn-lt"/>
              </a:rPr>
              <a:t> </a:t>
            </a:r>
            <a:r>
              <a:rPr lang="ru-RU" sz="1600" b="1" dirty="0" smtClean="0">
                <a:latin typeface="+mn-lt"/>
              </a:rPr>
              <a:t>компании «РП-интеграция», </a:t>
            </a:r>
            <a:r>
              <a:rPr lang="ru-RU" sz="1600" b="1" dirty="0" smtClean="0">
                <a:latin typeface="+mn-lt"/>
              </a:rPr>
              <a:t>и внедрить их в своей организации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6286520"/>
            <a:ext cx="5589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+mn-lt"/>
              </a:rPr>
              <a:t>Подробнее: </a:t>
            </a:r>
            <a:r>
              <a:rPr lang="en-US" sz="1600" b="1" dirty="0" smtClean="0">
                <a:latin typeface="+mn-lt"/>
                <a:hlinkClick r:id="rId2"/>
              </a:rPr>
              <a:t>www.rp-integra.ru/softAcademia </a:t>
            </a:r>
            <a:endParaRPr lang="ru-RU" sz="1600" b="1" dirty="0" smtClean="0">
              <a:latin typeface="+mn-lt"/>
            </a:endParaRPr>
          </a:p>
        </p:txBody>
      </p:sp>
      <p:pic>
        <p:nvPicPr>
          <p:cNvPr id="9" name="Рисунок 8" descr="3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070015"/>
            <a:ext cx="7715304" cy="3430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 smtClean="0"/>
              <a:t>РП-интеграция</a:t>
            </a:r>
            <a:endParaRPr lang="en-US" dirty="0"/>
          </a:p>
        </p:txBody>
      </p:sp>
      <p:sp>
        <p:nvSpPr>
          <p:cNvPr id="5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www.rp-integra.ru</a:t>
            </a:r>
            <a:endParaRPr lang="en-US" dirty="0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Преимущества решений </a:t>
            </a:r>
            <a:r>
              <a:rPr lang="ru-RU" sz="2400" dirty="0" smtClean="0"/>
              <a:t>компании</a:t>
            </a:r>
            <a:br>
              <a:rPr lang="ru-RU" sz="2400" dirty="0" smtClean="0"/>
            </a:br>
            <a:r>
              <a:rPr lang="ru-RU" sz="2400" dirty="0" smtClean="0"/>
              <a:t>«РП-интеграция»</a:t>
            </a:r>
            <a:endParaRPr lang="ru-RU" sz="2400" dirty="0" smtClean="0"/>
          </a:p>
        </p:txBody>
      </p:sp>
      <p:graphicFrame>
        <p:nvGraphicFramePr>
          <p:cNvPr id="8" name="Схема 7"/>
          <p:cNvGraphicFramePr/>
          <p:nvPr/>
        </p:nvGraphicFramePr>
        <p:xfrm>
          <a:off x="428596" y="1357298"/>
          <a:ext cx="842968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ОСТ-ПРО">
  <a:themeElements>
    <a:clrScheme name="Другая 1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FF9933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70B7FF"/>
      </a:hlink>
      <a:folHlink>
        <a:srgbClr val="3366CC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РОСТ-ПРО</Template>
  <TotalTime>272</TotalTime>
  <Words>657</Words>
  <Application>Microsoft PowerPoint</Application>
  <PresentationFormat>Экран (4:3)</PresentationFormat>
  <Paragraphs>147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РОСТ-ПРО</vt:lpstr>
      <vt:lpstr>Презентация  компании «РП-интеграция» эксперт программных решений</vt:lpstr>
      <vt:lpstr>Содержание</vt:lpstr>
      <vt:lpstr>Тенденции</vt:lpstr>
      <vt:lpstr>О нас</vt:lpstr>
      <vt:lpstr>Ключевые направления компании «РП-интеграция»</vt:lpstr>
      <vt:lpstr>Готовые решения</vt:lpstr>
      <vt:lpstr>Индивидуальные решения</vt:lpstr>
      <vt:lpstr>СофтАкадемия</vt:lpstr>
      <vt:lpstr>Преимущества решений компании «РП-интеграция»</vt:lpstr>
      <vt:lpstr>Нам доверяют тысячи пользователей</vt:lpstr>
      <vt:lpstr>Присоединяйтесь к Вашим коллегам, которые уже выбрали «РП-интеграция»</vt:lpstr>
      <vt:lpstr>Как мы обеспечиваем наши преимущества? </vt:lpstr>
      <vt:lpstr>Перспективы развития: применение максимума доступных технологий</vt:lpstr>
      <vt:lpstr>Полезные ссылки: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решения  «Отдел Кадров Плюс» (разработчик: компания РОСТ-ПРО)</dc:title>
  <dc:creator>marketer</dc:creator>
  <cp:lastModifiedBy>marketer</cp:lastModifiedBy>
  <cp:revision>58</cp:revision>
  <dcterms:created xsi:type="dcterms:W3CDTF">2016-07-21T10:43:23Z</dcterms:created>
  <dcterms:modified xsi:type="dcterms:W3CDTF">2017-04-20T07:36:32Z</dcterms:modified>
</cp:coreProperties>
</file>